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08" r:id="rId1"/>
  </p:sldMasterIdLst>
  <p:notesMasterIdLst>
    <p:notesMasterId r:id="rId55"/>
  </p:notesMasterIdLst>
  <p:sldIdLst>
    <p:sldId id="262" r:id="rId2"/>
    <p:sldId id="399" r:id="rId3"/>
    <p:sldId id="304" r:id="rId4"/>
    <p:sldId id="397" r:id="rId5"/>
    <p:sldId id="305" r:id="rId6"/>
    <p:sldId id="263" r:id="rId7"/>
    <p:sldId id="384" r:id="rId8"/>
    <p:sldId id="265" r:id="rId9"/>
    <p:sldId id="315" r:id="rId10"/>
    <p:sldId id="381" r:id="rId11"/>
    <p:sldId id="317" r:id="rId12"/>
    <p:sldId id="382" r:id="rId13"/>
    <p:sldId id="379" r:id="rId14"/>
    <p:sldId id="359" r:id="rId15"/>
    <p:sldId id="371" r:id="rId16"/>
    <p:sldId id="398" r:id="rId17"/>
    <p:sldId id="388" r:id="rId18"/>
    <p:sldId id="385" r:id="rId19"/>
    <p:sldId id="362" r:id="rId20"/>
    <p:sldId id="393" r:id="rId21"/>
    <p:sldId id="394" r:id="rId22"/>
    <p:sldId id="390" r:id="rId23"/>
    <p:sldId id="365" r:id="rId24"/>
    <p:sldId id="366" r:id="rId25"/>
    <p:sldId id="383" r:id="rId26"/>
    <p:sldId id="395" r:id="rId27"/>
    <p:sldId id="375" r:id="rId28"/>
    <p:sldId id="396" r:id="rId29"/>
    <p:sldId id="281" r:id="rId30"/>
    <p:sldId id="403" r:id="rId31"/>
    <p:sldId id="404" r:id="rId32"/>
    <p:sldId id="400" r:id="rId33"/>
    <p:sldId id="401" r:id="rId34"/>
    <p:sldId id="405" r:id="rId35"/>
    <p:sldId id="406" r:id="rId36"/>
    <p:sldId id="407" r:id="rId37"/>
    <p:sldId id="410" r:id="rId38"/>
    <p:sldId id="409" r:id="rId39"/>
    <p:sldId id="408" r:id="rId40"/>
    <p:sldId id="420" r:id="rId41"/>
    <p:sldId id="421" r:id="rId42"/>
    <p:sldId id="411" r:id="rId43"/>
    <p:sldId id="413" r:id="rId44"/>
    <p:sldId id="412" r:id="rId45"/>
    <p:sldId id="414" r:id="rId46"/>
    <p:sldId id="417" r:id="rId47"/>
    <p:sldId id="418" r:id="rId48"/>
    <p:sldId id="419" r:id="rId49"/>
    <p:sldId id="415" r:id="rId50"/>
    <p:sldId id="416" r:id="rId51"/>
    <p:sldId id="422" r:id="rId52"/>
    <p:sldId id="423" r:id="rId53"/>
    <p:sldId id="402" r:id="rId54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003399"/>
    <a:srgbClr val="336600"/>
    <a:srgbClr val="008080"/>
    <a:srgbClr val="006666"/>
    <a:srgbClr val="669900"/>
    <a:srgbClr val="0099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87" autoAdjust="0"/>
    <p:restoredTop sz="86434" autoAdjust="0"/>
  </p:normalViewPr>
  <p:slideViewPr>
    <p:cSldViewPr snapToGrid="0" snapToObjects="1">
      <p:cViewPr>
        <p:scale>
          <a:sx n="50" d="100"/>
          <a:sy n="50" d="100"/>
        </p:scale>
        <p:origin x="-4254" y="-18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5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B83B5A-6DA9-41A3-A521-80D440F3B6DF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7C341B89-3752-4CD3-9E5D-C3AC12459CBD}">
      <dgm:prSet phldrT="[Текст]" phldr="1"/>
      <dgm:spPr/>
      <dgm:t>
        <a:bodyPr/>
        <a:lstStyle/>
        <a:p>
          <a:endParaRPr lang="ru-RU"/>
        </a:p>
      </dgm:t>
    </dgm:pt>
    <dgm:pt modelId="{4BAF432E-DAD7-40CE-8BEF-377A853313B4}" type="parTrans" cxnId="{6773FBFB-52AB-4BCE-9B91-26A96F954CD5}">
      <dgm:prSet/>
      <dgm:spPr/>
      <dgm:t>
        <a:bodyPr/>
        <a:lstStyle/>
        <a:p>
          <a:endParaRPr lang="ru-RU"/>
        </a:p>
      </dgm:t>
    </dgm:pt>
    <dgm:pt modelId="{336BFC17-8BFA-4F09-8309-63773FE2465A}" type="sibTrans" cxnId="{6773FBFB-52AB-4BCE-9B91-26A96F954CD5}">
      <dgm:prSet/>
      <dgm:spPr/>
      <dgm:t>
        <a:bodyPr/>
        <a:lstStyle/>
        <a:p>
          <a:endParaRPr lang="ru-RU"/>
        </a:p>
      </dgm:t>
    </dgm:pt>
    <dgm:pt modelId="{9FEC1454-04CE-4883-A189-4C726ABB0DA7}">
      <dgm:prSet phldrT="[Текст]" phldr="1"/>
      <dgm:spPr/>
      <dgm:t>
        <a:bodyPr/>
        <a:lstStyle/>
        <a:p>
          <a:endParaRPr lang="ru-RU"/>
        </a:p>
      </dgm:t>
    </dgm:pt>
    <dgm:pt modelId="{CF460377-FA50-485C-B502-920F2321C241}" type="parTrans" cxnId="{73CF0BBE-1EF9-4C2B-9AC1-FCD37361C70D}">
      <dgm:prSet/>
      <dgm:spPr/>
      <dgm:t>
        <a:bodyPr/>
        <a:lstStyle/>
        <a:p>
          <a:endParaRPr lang="ru-RU"/>
        </a:p>
      </dgm:t>
    </dgm:pt>
    <dgm:pt modelId="{66BABE02-5341-4965-AC4D-DC9AD5DF18B5}" type="sibTrans" cxnId="{73CF0BBE-1EF9-4C2B-9AC1-FCD37361C70D}">
      <dgm:prSet/>
      <dgm:spPr/>
      <dgm:t>
        <a:bodyPr/>
        <a:lstStyle/>
        <a:p>
          <a:endParaRPr lang="ru-RU"/>
        </a:p>
      </dgm:t>
    </dgm:pt>
    <dgm:pt modelId="{33E51C47-A356-4859-9215-25C7D5CDFFE1}">
      <dgm:prSet phldrT="[Текст]" phldr="1"/>
      <dgm:spPr/>
      <dgm:t>
        <a:bodyPr/>
        <a:lstStyle/>
        <a:p>
          <a:endParaRPr lang="ru-RU"/>
        </a:p>
      </dgm:t>
    </dgm:pt>
    <dgm:pt modelId="{F2FDC9E7-F316-4689-9947-7AA192DD00B2}" type="parTrans" cxnId="{3888CEA7-2F48-4254-A8D7-1635B864A7E5}">
      <dgm:prSet/>
      <dgm:spPr/>
      <dgm:t>
        <a:bodyPr/>
        <a:lstStyle/>
        <a:p>
          <a:endParaRPr lang="ru-RU"/>
        </a:p>
      </dgm:t>
    </dgm:pt>
    <dgm:pt modelId="{0B7B26E8-7AFC-44EB-B06B-0850838AACFC}" type="sibTrans" cxnId="{3888CEA7-2F48-4254-A8D7-1635B864A7E5}">
      <dgm:prSet/>
      <dgm:spPr/>
      <dgm:t>
        <a:bodyPr/>
        <a:lstStyle/>
        <a:p>
          <a:endParaRPr lang="ru-RU"/>
        </a:p>
      </dgm:t>
    </dgm:pt>
    <dgm:pt modelId="{E8074AE1-276E-40BC-A19F-61368C7CE618}">
      <dgm:prSet phldrT="[Текст]" phldr="1"/>
      <dgm:spPr/>
      <dgm:t>
        <a:bodyPr/>
        <a:lstStyle/>
        <a:p>
          <a:endParaRPr lang="ru-RU"/>
        </a:p>
      </dgm:t>
    </dgm:pt>
    <dgm:pt modelId="{5A0248CD-371C-4D4B-AF91-1B27178ECFC5}" type="parTrans" cxnId="{F24FB408-C0F8-4778-8C88-899079BB8C89}">
      <dgm:prSet/>
      <dgm:spPr/>
      <dgm:t>
        <a:bodyPr/>
        <a:lstStyle/>
        <a:p>
          <a:endParaRPr lang="ru-RU"/>
        </a:p>
      </dgm:t>
    </dgm:pt>
    <dgm:pt modelId="{6598B854-CBAD-4209-B2DE-56346A597BF9}" type="sibTrans" cxnId="{F24FB408-C0F8-4778-8C88-899079BB8C89}">
      <dgm:prSet/>
      <dgm:spPr/>
      <dgm:t>
        <a:bodyPr/>
        <a:lstStyle/>
        <a:p>
          <a:endParaRPr lang="ru-RU"/>
        </a:p>
      </dgm:t>
    </dgm:pt>
    <dgm:pt modelId="{15A1E243-EEB5-43EF-BB9C-51D34A171E21}">
      <dgm:prSet phldrT="[Текст]" phldr="1"/>
      <dgm:spPr/>
      <dgm:t>
        <a:bodyPr/>
        <a:lstStyle/>
        <a:p>
          <a:endParaRPr lang="ru-RU"/>
        </a:p>
      </dgm:t>
    </dgm:pt>
    <dgm:pt modelId="{10D18216-F905-4DC4-8518-714D00F35880}" type="parTrans" cxnId="{FBE56E59-A7BE-49F4-8447-7C0E379539CF}">
      <dgm:prSet/>
      <dgm:spPr/>
      <dgm:t>
        <a:bodyPr/>
        <a:lstStyle/>
        <a:p>
          <a:endParaRPr lang="ru-RU"/>
        </a:p>
      </dgm:t>
    </dgm:pt>
    <dgm:pt modelId="{CFD8C229-C0F9-42D5-AFBD-EDDF80515ED4}" type="sibTrans" cxnId="{FBE56E59-A7BE-49F4-8447-7C0E379539CF}">
      <dgm:prSet/>
      <dgm:spPr/>
      <dgm:t>
        <a:bodyPr/>
        <a:lstStyle/>
        <a:p>
          <a:endParaRPr lang="ru-RU"/>
        </a:p>
      </dgm:t>
    </dgm:pt>
    <dgm:pt modelId="{209C992C-4C9A-46B3-8CAA-64CBC3CEA501}" type="pres">
      <dgm:prSet presAssocID="{ADB83B5A-6DA9-41A3-A521-80D440F3B6D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0C49A30-2CAD-40AD-94F0-CCFF4BCECD77}" type="pres">
      <dgm:prSet presAssocID="{7C341B89-3752-4CD3-9E5D-C3AC12459CBD}" presName="dummy" presStyleCnt="0"/>
      <dgm:spPr/>
    </dgm:pt>
    <dgm:pt modelId="{5979A6F1-E2C0-4587-ACE1-92872C3FF09D}" type="pres">
      <dgm:prSet presAssocID="{7C341B89-3752-4CD3-9E5D-C3AC12459CBD}" presName="node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8D6741-56E1-43BB-9DB6-A3402F873052}" type="pres">
      <dgm:prSet presAssocID="{336BFC17-8BFA-4F09-8309-63773FE2465A}" presName="sibTrans" presStyleLbl="node1" presStyleIdx="0" presStyleCnt="5"/>
      <dgm:spPr/>
      <dgm:t>
        <a:bodyPr/>
        <a:lstStyle/>
        <a:p>
          <a:endParaRPr lang="ru-RU"/>
        </a:p>
      </dgm:t>
    </dgm:pt>
    <dgm:pt modelId="{2DDDADCF-D7AF-449A-9A44-1E07C5DA47F6}" type="pres">
      <dgm:prSet presAssocID="{9FEC1454-04CE-4883-A189-4C726ABB0DA7}" presName="dummy" presStyleCnt="0"/>
      <dgm:spPr/>
    </dgm:pt>
    <dgm:pt modelId="{4D6ABCDB-F7AA-4182-B859-D69922C15244}" type="pres">
      <dgm:prSet presAssocID="{9FEC1454-04CE-4883-A189-4C726ABB0DA7}" presName="node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18D2A7-C26A-4078-AB1F-4CC87E81B5EC}" type="pres">
      <dgm:prSet presAssocID="{66BABE02-5341-4965-AC4D-DC9AD5DF18B5}" presName="sibTrans" presStyleLbl="node1" presStyleIdx="1" presStyleCnt="5"/>
      <dgm:spPr/>
      <dgm:t>
        <a:bodyPr/>
        <a:lstStyle/>
        <a:p>
          <a:endParaRPr lang="ru-RU"/>
        </a:p>
      </dgm:t>
    </dgm:pt>
    <dgm:pt modelId="{8D811614-40E8-4A95-9ECE-B4066F1C2EF6}" type="pres">
      <dgm:prSet presAssocID="{33E51C47-A356-4859-9215-25C7D5CDFFE1}" presName="dummy" presStyleCnt="0"/>
      <dgm:spPr/>
    </dgm:pt>
    <dgm:pt modelId="{FAF6D25F-BDD1-408E-8C09-5CDE234BDC91}" type="pres">
      <dgm:prSet presAssocID="{33E51C47-A356-4859-9215-25C7D5CDFFE1}" presName="node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840F26-B235-47DF-B4E9-98C74DE5633F}" type="pres">
      <dgm:prSet presAssocID="{0B7B26E8-7AFC-44EB-B06B-0850838AACFC}" presName="sibTrans" presStyleLbl="node1" presStyleIdx="2" presStyleCnt="5"/>
      <dgm:spPr/>
      <dgm:t>
        <a:bodyPr/>
        <a:lstStyle/>
        <a:p>
          <a:endParaRPr lang="ru-RU"/>
        </a:p>
      </dgm:t>
    </dgm:pt>
    <dgm:pt modelId="{16F4D282-57C5-4C3E-A74E-52083EAECAA9}" type="pres">
      <dgm:prSet presAssocID="{E8074AE1-276E-40BC-A19F-61368C7CE618}" presName="dummy" presStyleCnt="0"/>
      <dgm:spPr/>
    </dgm:pt>
    <dgm:pt modelId="{46C1490C-71CC-4E85-8238-CB7FCBA7429D}" type="pres">
      <dgm:prSet presAssocID="{E8074AE1-276E-40BC-A19F-61368C7CE618}" presName="node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F7CF9D-ED7B-451A-AC39-F7B751F53E35}" type="pres">
      <dgm:prSet presAssocID="{6598B854-CBAD-4209-B2DE-56346A597BF9}" presName="sibTrans" presStyleLbl="node1" presStyleIdx="3" presStyleCnt="5"/>
      <dgm:spPr/>
      <dgm:t>
        <a:bodyPr/>
        <a:lstStyle/>
        <a:p>
          <a:endParaRPr lang="ru-RU"/>
        </a:p>
      </dgm:t>
    </dgm:pt>
    <dgm:pt modelId="{B966E3AE-B004-4D7C-B31D-C132DA3901D3}" type="pres">
      <dgm:prSet presAssocID="{15A1E243-EEB5-43EF-BB9C-51D34A171E21}" presName="dummy" presStyleCnt="0"/>
      <dgm:spPr/>
    </dgm:pt>
    <dgm:pt modelId="{BB260944-FFE3-4D80-8C2C-2971FF392E2F}" type="pres">
      <dgm:prSet presAssocID="{15A1E243-EEB5-43EF-BB9C-51D34A171E21}" presName="nod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4412F4-53B1-4AF2-B0F9-55545D25552C}" type="pres">
      <dgm:prSet presAssocID="{CFD8C229-C0F9-42D5-AFBD-EDDF80515ED4}" presName="sibTrans" presStyleLbl="node1" presStyleIdx="4" presStyleCnt="5"/>
      <dgm:spPr/>
      <dgm:t>
        <a:bodyPr/>
        <a:lstStyle/>
        <a:p>
          <a:endParaRPr lang="ru-RU"/>
        </a:p>
      </dgm:t>
    </dgm:pt>
  </dgm:ptLst>
  <dgm:cxnLst>
    <dgm:cxn modelId="{9584CAD5-FF0A-4372-B685-EC6714C20832}" type="presOf" srcId="{15A1E243-EEB5-43EF-BB9C-51D34A171E21}" destId="{BB260944-FFE3-4D80-8C2C-2971FF392E2F}" srcOrd="0" destOrd="0" presId="urn:microsoft.com/office/officeart/2005/8/layout/cycle1"/>
    <dgm:cxn modelId="{73A4A966-35D4-4820-AF04-3EEF13D81961}" type="presOf" srcId="{0B7B26E8-7AFC-44EB-B06B-0850838AACFC}" destId="{5B840F26-B235-47DF-B4E9-98C74DE5633F}" srcOrd="0" destOrd="0" presId="urn:microsoft.com/office/officeart/2005/8/layout/cycle1"/>
    <dgm:cxn modelId="{6773FBFB-52AB-4BCE-9B91-26A96F954CD5}" srcId="{ADB83B5A-6DA9-41A3-A521-80D440F3B6DF}" destId="{7C341B89-3752-4CD3-9E5D-C3AC12459CBD}" srcOrd="0" destOrd="0" parTransId="{4BAF432E-DAD7-40CE-8BEF-377A853313B4}" sibTransId="{336BFC17-8BFA-4F09-8309-63773FE2465A}"/>
    <dgm:cxn modelId="{E07AE558-5FB1-4F47-8EFB-8FADBB0A25A9}" type="presOf" srcId="{66BABE02-5341-4965-AC4D-DC9AD5DF18B5}" destId="{9C18D2A7-C26A-4078-AB1F-4CC87E81B5EC}" srcOrd="0" destOrd="0" presId="urn:microsoft.com/office/officeart/2005/8/layout/cycle1"/>
    <dgm:cxn modelId="{8566CA9D-B2C1-4445-A2A6-0B583974D54A}" type="presOf" srcId="{7C341B89-3752-4CD3-9E5D-C3AC12459CBD}" destId="{5979A6F1-E2C0-4587-ACE1-92872C3FF09D}" srcOrd="0" destOrd="0" presId="urn:microsoft.com/office/officeart/2005/8/layout/cycle1"/>
    <dgm:cxn modelId="{43EF0904-050B-4CC7-B7FD-13EBC2417F2E}" type="presOf" srcId="{33E51C47-A356-4859-9215-25C7D5CDFFE1}" destId="{FAF6D25F-BDD1-408E-8C09-5CDE234BDC91}" srcOrd="0" destOrd="0" presId="urn:microsoft.com/office/officeart/2005/8/layout/cycle1"/>
    <dgm:cxn modelId="{73CF0BBE-1EF9-4C2B-9AC1-FCD37361C70D}" srcId="{ADB83B5A-6DA9-41A3-A521-80D440F3B6DF}" destId="{9FEC1454-04CE-4883-A189-4C726ABB0DA7}" srcOrd="1" destOrd="0" parTransId="{CF460377-FA50-485C-B502-920F2321C241}" sibTransId="{66BABE02-5341-4965-AC4D-DC9AD5DF18B5}"/>
    <dgm:cxn modelId="{A1A37F43-CE66-4764-A551-4355EDA67E31}" type="presOf" srcId="{6598B854-CBAD-4209-B2DE-56346A597BF9}" destId="{06F7CF9D-ED7B-451A-AC39-F7B751F53E35}" srcOrd="0" destOrd="0" presId="urn:microsoft.com/office/officeart/2005/8/layout/cycle1"/>
    <dgm:cxn modelId="{DF4CE974-4EF7-4349-98AA-4F18C0B44BC4}" type="presOf" srcId="{9FEC1454-04CE-4883-A189-4C726ABB0DA7}" destId="{4D6ABCDB-F7AA-4182-B859-D69922C15244}" srcOrd="0" destOrd="0" presId="urn:microsoft.com/office/officeart/2005/8/layout/cycle1"/>
    <dgm:cxn modelId="{FBE56E59-A7BE-49F4-8447-7C0E379539CF}" srcId="{ADB83B5A-6DA9-41A3-A521-80D440F3B6DF}" destId="{15A1E243-EEB5-43EF-BB9C-51D34A171E21}" srcOrd="4" destOrd="0" parTransId="{10D18216-F905-4DC4-8518-714D00F35880}" sibTransId="{CFD8C229-C0F9-42D5-AFBD-EDDF80515ED4}"/>
    <dgm:cxn modelId="{F24FB408-C0F8-4778-8C88-899079BB8C89}" srcId="{ADB83B5A-6DA9-41A3-A521-80D440F3B6DF}" destId="{E8074AE1-276E-40BC-A19F-61368C7CE618}" srcOrd="3" destOrd="0" parTransId="{5A0248CD-371C-4D4B-AF91-1B27178ECFC5}" sibTransId="{6598B854-CBAD-4209-B2DE-56346A597BF9}"/>
    <dgm:cxn modelId="{42ADA92D-1175-4F3D-A686-5115E70054B9}" type="presOf" srcId="{CFD8C229-C0F9-42D5-AFBD-EDDF80515ED4}" destId="{A34412F4-53B1-4AF2-B0F9-55545D25552C}" srcOrd="0" destOrd="0" presId="urn:microsoft.com/office/officeart/2005/8/layout/cycle1"/>
    <dgm:cxn modelId="{3888CEA7-2F48-4254-A8D7-1635B864A7E5}" srcId="{ADB83B5A-6DA9-41A3-A521-80D440F3B6DF}" destId="{33E51C47-A356-4859-9215-25C7D5CDFFE1}" srcOrd="2" destOrd="0" parTransId="{F2FDC9E7-F316-4689-9947-7AA192DD00B2}" sibTransId="{0B7B26E8-7AFC-44EB-B06B-0850838AACFC}"/>
    <dgm:cxn modelId="{FEA21027-2D5D-4674-A81D-A17E252607B5}" type="presOf" srcId="{ADB83B5A-6DA9-41A3-A521-80D440F3B6DF}" destId="{209C992C-4C9A-46B3-8CAA-64CBC3CEA501}" srcOrd="0" destOrd="0" presId="urn:microsoft.com/office/officeart/2005/8/layout/cycle1"/>
    <dgm:cxn modelId="{757A956D-520B-4D49-AA87-500E069B6F49}" type="presOf" srcId="{336BFC17-8BFA-4F09-8309-63773FE2465A}" destId="{778D6741-56E1-43BB-9DB6-A3402F873052}" srcOrd="0" destOrd="0" presId="urn:microsoft.com/office/officeart/2005/8/layout/cycle1"/>
    <dgm:cxn modelId="{B0A05E0C-5FD2-4BF2-8BD4-35A8A4587366}" type="presOf" srcId="{E8074AE1-276E-40BC-A19F-61368C7CE618}" destId="{46C1490C-71CC-4E85-8238-CB7FCBA7429D}" srcOrd="0" destOrd="0" presId="urn:microsoft.com/office/officeart/2005/8/layout/cycle1"/>
    <dgm:cxn modelId="{826B50FE-7ACA-47F9-A48F-5FC55B78454E}" type="presParOf" srcId="{209C992C-4C9A-46B3-8CAA-64CBC3CEA501}" destId="{B0C49A30-2CAD-40AD-94F0-CCFF4BCECD77}" srcOrd="0" destOrd="0" presId="urn:microsoft.com/office/officeart/2005/8/layout/cycle1"/>
    <dgm:cxn modelId="{A5B59BD2-7CF3-44D0-A922-629B91E567C1}" type="presParOf" srcId="{209C992C-4C9A-46B3-8CAA-64CBC3CEA501}" destId="{5979A6F1-E2C0-4587-ACE1-92872C3FF09D}" srcOrd="1" destOrd="0" presId="urn:microsoft.com/office/officeart/2005/8/layout/cycle1"/>
    <dgm:cxn modelId="{0F9DB7CC-53F9-45CB-B8DE-0E3D9DE4EB47}" type="presParOf" srcId="{209C992C-4C9A-46B3-8CAA-64CBC3CEA501}" destId="{778D6741-56E1-43BB-9DB6-A3402F873052}" srcOrd="2" destOrd="0" presId="urn:microsoft.com/office/officeart/2005/8/layout/cycle1"/>
    <dgm:cxn modelId="{D4E945A3-5E38-47FA-92B6-3A0D008B3421}" type="presParOf" srcId="{209C992C-4C9A-46B3-8CAA-64CBC3CEA501}" destId="{2DDDADCF-D7AF-449A-9A44-1E07C5DA47F6}" srcOrd="3" destOrd="0" presId="urn:microsoft.com/office/officeart/2005/8/layout/cycle1"/>
    <dgm:cxn modelId="{EC4B5879-8F39-4268-9A42-0F1747D3F3E0}" type="presParOf" srcId="{209C992C-4C9A-46B3-8CAA-64CBC3CEA501}" destId="{4D6ABCDB-F7AA-4182-B859-D69922C15244}" srcOrd="4" destOrd="0" presId="urn:microsoft.com/office/officeart/2005/8/layout/cycle1"/>
    <dgm:cxn modelId="{3A041E89-F626-4B9B-AD07-BF802702303A}" type="presParOf" srcId="{209C992C-4C9A-46B3-8CAA-64CBC3CEA501}" destId="{9C18D2A7-C26A-4078-AB1F-4CC87E81B5EC}" srcOrd="5" destOrd="0" presId="urn:microsoft.com/office/officeart/2005/8/layout/cycle1"/>
    <dgm:cxn modelId="{5A537EC3-5739-46AA-99A6-E4E927055CC2}" type="presParOf" srcId="{209C992C-4C9A-46B3-8CAA-64CBC3CEA501}" destId="{8D811614-40E8-4A95-9ECE-B4066F1C2EF6}" srcOrd="6" destOrd="0" presId="urn:microsoft.com/office/officeart/2005/8/layout/cycle1"/>
    <dgm:cxn modelId="{D9A6CE78-E08B-46ED-A40B-2D583C0EE11C}" type="presParOf" srcId="{209C992C-4C9A-46B3-8CAA-64CBC3CEA501}" destId="{FAF6D25F-BDD1-408E-8C09-5CDE234BDC91}" srcOrd="7" destOrd="0" presId="urn:microsoft.com/office/officeart/2005/8/layout/cycle1"/>
    <dgm:cxn modelId="{0925EF2F-5448-440C-89F1-5C5F5BC211D6}" type="presParOf" srcId="{209C992C-4C9A-46B3-8CAA-64CBC3CEA501}" destId="{5B840F26-B235-47DF-B4E9-98C74DE5633F}" srcOrd="8" destOrd="0" presId="urn:microsoft.com/office/officeart/2005/8/layout/cycle1"/>
    <dgm:cxn modelId="{56E2C1B8-2BE3-4A0E-9558-75A8B495D090}" type="presParOf" srcId="{209C992C-4C9A-46B3-8CAA-64CBC3CEA501}" destId="{16F4D282-57C5-4C3E-A74E-52083EAECAA9}" srcOrd="9" destOrd="0" presId="urn:microsoft.com/office/officeart/2005/8/layout/cycle1"/>
    <dgm:cxn modelId="{51183F48-38CE-4837-9F7E-AAEE1BD0B1E7}" type="presParOf" srcId="{209C992C-4C9A-46B3-8CAA-64CBC3CEA501}" destId="{46C1490C-71CC-4E85-8238-CB7FCBA7429D}" srcOrd="10" destOrd="0" presId="urn:microsoft.com/office/officeart/2005/8/layout/cycle1"/>
    <dgm:cxn modelId="{8B8BE9C6-00D7-436D-A211-3807580FAEB1}" type="presParOf" srcId="{209C992C-4C9A-46B3-8CAA-64CBC3CEA501}" destId="{06F7CF9D-ED7B-451A-AC39-F7B751F53E35}" srcOrd="11" destOrd="0" presId="urn:microsoft.com/office/officeart/2005/8/layout/cycle1"/>
    <dgm:cxn modelId="{326E4B1F-9AB1-48EE-821E-576FCC17258C}" type="presParOf" srcId="{209C992C-4C9A-46B3-8CAA-64CBC3CEA501}" destId="{B966E3AE-B004-4D7C-B31D-C132DA3901D3}" srcOrd="12" destOrd="0" presId="urn:microsoft.com/office/officeart/2005/8/layout/cycle1"/>
    <dgm:cxn modelId="{DF5F2B21-128C-4EA4-8EE6-E0F4AD19E6CC}" type="presParOf" srcId="{209C992C-4C9A-46B3-8CAA-64CBC3CEA501}" destId="{BB260944-FFE3-4D80-8C2C-2971FF392E2F}" srcOrd="13" destOrd="0" presId="urn:microsoft.com/office/officeart/2005/8/layout/cycle1"/>
    <dgm:cxn modelId="{58B4284D-AAAD-4399-A4E1-4659846A4EC4}" type="presParOf" srcId="{209C992C-4C9A-46B3-8CAA-64CBC3CEA501}" destId="{A34412F4-53B1-4AF2-B0F9-55545D25552C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79A6F1-E2C0-4587-ACE1-92872C3FF09D}">
      <dsp:nvSpPr>
        <dsp:cNvPr id="0" name=""/>
        <dsp:cNvSpPr/>
      </dsp:nvSpPr>
      <dsp:spPr>
        <a:xfrm>
          <a:off x="5016570" y="34916"/>
          <a:ext cx="1176708" cy="1176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>
        <a:off x="5016570" y="34916"/>
        <a:ext cx="1176708" cy="1176708"/>
      </dsp:txXfrm>
    </dsp:sp>
    <dsp:sp modelId="{778D6741-56E1-43BB-9DB6-A3402F873052}">
      <dsp:nvSpPr>
        <dsp:cNvPr id="0" name=""/>
        <dsp:cNvSpPr/>
      </dsp:nvSpPr>
      <dsp:spPr>
        <a:xfrm>
          <a:off x="2248769" y="903"/>
          <a:ext cx="4411511" cy="4411511"/>
        </a:xfrm>
        <a:prstGeom prst="circularArrow">
          <a:avLst>
            <a:gd name="adj1" fmla="val 5201"/>
            <a:gd name="adj2" fmla="val 336000"/>
            <a:gd name="adj3" fmla="val 21292889"/>
            <a:gd name="adj4" fmla="val 19766548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6ABCDB-F7AA-4182-B859-D69922C15244}">
      <dsp:nvSpPr>
        <dsp:cNvPr id="0" name=""/>
        <dsp:cNvSpPr/>
      </dsp:nvSpPr>
      <dsp:spPr>
        <a:xfrm>
          <a:off x="5727556" y="2223105"/>
          <a:ext cx="1176708" cy="1176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>
        <a:off x="5727556" y="2223105"/>
        <a:ext cx="1176708" cy="1176708"/>
      </dsp:txXfrm>
    </dsp:sp>
    <dsp:sp modelId="{9C18D2A7-C26A-4078-AB1F-4CC87E81B5EC}">
      <dsp:nvSpPr>
        <dsp:cNvPr id="0" name=""/>
        <dsp:cNvSpPr/>
      </dsp:nvSpPr>
      <dsp:spPr>
        <a:xfrm>
          <a:off x="2248769" y="903"/>
          <a:ext cx="4411511" cy="4411511"/>
        </a:xfrm>
        <a:prstGeom prst="circularArrow">
          <a:avLst>
            <a:gd name="adj1" fmla="val 5201"/>
            <a:gd name="adj2" fmla="val 336000"/>
            <a:gd name="adj3" fmla="val 4014332"/>
            <a:gd name="adj4" fmla="val 2253768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F6D25F-BDD1-408E-8C09-5CDE234BDC91}">
      <dsp:nvSpPr>
        <dsp:cNvPr id="0" name=""/>
        <dsp:cNvSpPr/>
      </dsp:nvSpPr>
      <dsp:spPr>
        <a:xfrm>
          <a:off x="3866170" y="3575480"/>
          <a:ext cx="1176708" cy="1176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>
        <a:off x="3866170" y="3575480"/>
        <a:ext cx="1176708" cy="1176708"/>
      </dsp:txXfrm>
    </dsp:sp>
    <dsp:sp modelId="{5B840F26-B235-47DF-B4E9-98C74DE5633F}">
      <dsp:nvSpPr>
        <dsp:cNvPr id="0" name=""/>
        <dsp:cNvSpPr/>
      </dsp:nvSpPr>
      <dsp:spPr>
        <a:xfrm>
          <a:off x="2248769" y="903"/>
          <a:ext cx="4411511" cy="4411511"/>
        </a:xfrm>
        <a:prstGeom prst="circularArrow">
          <a:avLst>
            <a:gd name="adj1" fmla="val 5201"/>
            <a:gd name="adj2" fmla="val 336000"/>
            <a:gd name="adj3" fmla="val 8210232"/>
            <a:gd name="adj4" fmla="val 6449668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C1490C-71CC-4E85-8238-CB7FCBA7429D}">
      <dsp:nvSpPr>
        <dsp:cNvPr id="0" name=""/>
        <dsp:cNvSpPr/>
      </dsp:nvSpPr>
      <dsp:spPr>
        <a:xfrm>
          <a:off x="2004785" y="2223105"/>
          <a:ext cx="1176708" cy="1176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>
        <a:off x="2004785" y="2223105"/>
        <a:ext cx="1176708" cy="1176708"/>
      </dsp:txXfrm>
    </dsp:sp>
    <dsp:sp modelId="{06F7CF9D-ED7B-451A-AC39-F7B751F53E35}">
      <dsp:nvSpPr>
        <dsp:cNvPr id="0" name=""/>
        <dsp:cNvSpPr/>
      </dsp:nvSpPr>
      <dsp:spPr>
        <a:xfrm>
          <a:off x="2248769" y="903"/>
          <a:ext cx="4411511" cy="4411511"/>
        </a:xfrm>
        <a:prstGeom prst="circularArrow">
          <a:avLst>
            <a:gd name="adj1" fmla="val 5201"/>
            <a:gd name="adj2" fmla="val 336000"/>
            <a:gd name="adj3" fmla="val 12297452"/>
            <a:gd name="adj4" fmla="val 10771111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260944-FFE3-4D80-8C2C-2971FF392E2F}">
      <dsp:nvSpPr>
        <dsp:cNvPr id="0" name=""/>
        <dsp:cNvSpPr/>
      </dsp:nvSpPr>
      <dsp:spPr>
        <a:xfrm>
          <a:off x="2715771" y="34916"/>
          <a:ext cx="1176708" cy="1176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>
        <a:off x="2715771" y="34916"/>
        <a:ext cx="1176708" cy="1176708"/>
      </dsp:txXfrm>
    </dsp:sp>
    <dsp:sp modelId="{A34412F4-53B1-4AF2-B0F9-55545D25552C}">
      <dsp:nvSpPr>
        <dsp:cNvPr id="0" name=""/>
        <dsp:cNvSpPr/>
      </dsp:nvSpPr>
      <dsp:spPr>
        <a:xfrm>
          <a:off x="2248769" y="903"/>
          <a:ext cx="4411511" cy="4411511"/>
        </a:xfrm>
        <a:prstGeom prst="circularArrow">
          <a:avLst>
            <a:gd name="adj1" fmla="val 5201"/>
            <a:gd name="adj2" fmla="val 336000"/>
            <a:gd name="adj3" fmla="val 16865322"/>
            <a:gd name="adj4" fmla="val 15198678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F9019E12-6237-4E9C-A606-03AC876E8A1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22227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019E12-6237-4E9C-A606-03AC876E8A1A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1671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5379C0-F666-4A0A-BB11-2B6187B4C447}" type="datetimeFigureOut">
              <a:rPr lang="ru-RU" smtClean="0"/>
              <a:pPr>
                <a:defRPr/>
              </a:pPr>
              <a:t>16.05.2016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C085D1-6461-4C42-8E32-7D2471105C4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A8D8B2-2A62-43A7-83B4-FA623F835CEA}" type="datetimeFigureOut">
              <a:rPr lang="ru-RU" smtClean="0"/>
              <a:pPr>
                <a:defRPr/>
              </a:pPr>
              <a:t>16.05.2016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6288F3-DA7C-4F78-99A9-7C581F7BEF1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37D588-AEDC-470A-BF9E-F514F7674EF2}" type="datetimeFigureOut">
              <a:rPr lang="ru-RU" smtClean="0"/>
              <a:pPr>
                <a:defRPr/>
              </a:pPr>
              <a:t>16.05.2016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2B2A44-9F48-495D-9150-C0C979ED53A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8229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4038600"/>
            <a:ext cx="8229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043A4-EA0E-4EEF-941F-5ABBA3167999}" type="datetimeFigureOut">
              <a:rPr lang="ru-RU"/>
              <a:pPr>
                <a:defRPr/>
              </a:pPr>
              <a:t>16.05.2016</a:t>
            </a:fld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25665-4586-4157-854F-8F241BB35E5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1980126"/>
      </p:ext>
    </p:extLst>
  </p:cSld>
  <p:clrMapOvr>
    <a:masterClrMapping/>
  </p:clrMapOvr>
  <p:transition spd="med">
    <p:strips dir="l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5593E2-D997-4A53-97CB-B7EF4FB5B5DC}" type="datetimeFigureOut">
              <a:rPr lang="ru-RU" smtClean="0"/>
              <a:pPr>
                <a:defRPr/>
              </a:pPr>
              <a:t>16.05.2016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36E8A-3680-41DE-B638-582A06B0626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AD58EE-8720-4F30-935F-702CDD38B241}" type="datetimeFigureOut">
              <a:rPr lang="ru-RU" smtClean="0"/>
              <a:pPr>
                <a:defRPr/>
              </a:pPr>
              <a:t>16.05.2016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DAA774-26CE-4713-8370-7DFE528D690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3E9CF6-6038-4C04-BB1C-A8A9B665D10C}" type="datetimeFigureOut">
              <a:rPr lang="ru-RU" smtClean="0"/>
              <a:pPr>
                <a:defRPr/>
              </a:pPr>
              <a:t>16.05.2016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2FB356-487D-4D14-B378-36DCE5D82E7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8F8204-86E3-4A31-8819-3729788BAA39}" type="datetimeFigureOut">
              <a:rPr lang="ru-RU" smtClean="0"/>
              <a:pPr>
                <a:defRPr/>
              </a:pPr>
              <a:t>16.05.2016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9FA500-05E0-46B7-9D71-105235F0AAA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A5D3F9-6B3F-4F92-BCF5-4BCE354DC424}" type="datetimeFigureOut">
              <a:rPr lang="ru-RU" smtClean="0"/>
              <a:pPr>
                <a:defRPr/>
              </a:pPr>
              <a:t>16.05.2016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53AC95-DA94-4EB3-A862-80D17117179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DA963A-0C3D-4AC9-8B01-1562D77E38BB}" type="datetimeFigureOut">
              <a:rPr lang="ru-RU" smtClean="0"/>
              <a:pPr>
                <a:defRPr/>
              </a:pPr>
              <a:t>16.05.2016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05AF90-04EB-409C-B48D-6E8B000CBD5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B47FC4-7DE4-45EC-BB72-308E49EEFF53}" type="datetimeFigureOut">
              <a:rPr lang="ru-RU" smtClean="0"/>
              <a:pPr>
                <a:defRPr/>
              </a:pPr>
              <a:t>16.05.2016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1EB154-8DF6-40E2-AA11-9171FCE0B78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E655B6-9B1C-4AD5-946A-3611D80EDA51}" type="datetimeFigureOut">
              <a:rPr lang="ru-RU" smtClean="0"/>
              <a:pPr>
                <a:defRPr/>
              </a:pPr>
              <a:t>16.05.2016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DE29F7-741B-486C-8840-9FDB8682AE0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3ABCEE7-D79E-4A51-AE17-2E183927A4F2}" type="datetimeFigureOut">
              <a:rPr lang="ru-RU" smtClean="0"/>
              <a:pPr>
                <a:defRPr/>
              </a:pPr>
              <a:t>16.05.2016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05B89AF-61E7-42F4-B187-B2DCF5FF257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10" r:id="rId2"/>
    <p:sldLayoutId id="2147484111" r:id="rId3"/>
    <p:sldLayoutId id="2147484112" r:id="rId4"/>
    <p:sldLayoutId id="2147484113" r:id="rId5"/>
    <p:sldLayoutId id="2147484114" r:id="rId6"/>
    <p:sldLayoutId id="2147484115" r:id="rId7"/>
    <p:sldLayoutId id="2147484116" r:id="rId8"/>
    <p:sldLayoutId id="2147484117" r:id="rId9"/>
    <p:sldLayoutId id="2147484118" r:id="rId10"/>
    <p:sldLayoutId id="2147484119" r:id="rId11"/>
    <p:sldLayoutId id="2147484120" r:id="rId12"/>
  </p:sldLayoutIdLst>
  <p:transition spd="med">
    <p:strips dir="l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5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3" Type="http://schemas.openxmlformats.org/officeDocument/2006/relationships/image" Target="../media/image59.jpeg"/><Relationship Id="rId7" Type="http://schemas.openxmlformats.org/officeDocument/2006/relationships/image" Target="../media/image6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3" Type="http://schemas.openxmlformats.org/officeDocument/2006/relationships/image" Target="../media/image73.tiff"/><Relationship Id="rId7" Type="http://schemas.openxmlformats.org/officeDocument/2006/relationships/image" Target="../media/image77.emf"/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emf"/><Relationship Id="rId11" Type="http://schemas.openxmlformats.org/officeDocument/2006/relationships/image" Target="../media/image81.jpeg"/><Relationship Id="rId5" Type="http://schemas.openxmlformats.org/officeDocument/2006/relationships/image" Target="../media/image75.tiff"/><Relationship Id="rId10" Type="http://schemas.openxmlformats.org/officeDocument/2006/relationships/image" Target="../media/image80.jpeg"/><Relationship Id="rId4" Type="http://schemas.openxmlformats.org/officeDocument/2006/relationships/image" Target="../media/image74.tiff"/><Relationship Id="rId9" Type="http://schemas.openxmlformats.org/officeDocument/2006/relationships/image" Target="../media/image79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10" Type="http://schemas.openxmlformats.org/officeDocument/2006/relationships/image" Target="../media/image109.jpeg"/><Relationship Id="rId4" Type="http://schemas.openxmlformats.org/officeDocument/2006/relationships/image" Target="../media/image103.jpeg"/><Relationship Id="rId9" Type="http://schemas.openxmlformats.org/officeDocument/2006/relationships/image" Target="../media/image108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Relationship Id="rId9" Type="http://schemas.openxmlformats.org/officeDocument/2006/relationships/image" Target="../media/image12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8.jpeg"/><Relationship Id="rId7" Type="http://schemas.openxmlformats.org/officeDocument/2006/relationships/image" Target="../media/image12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10" Type="http://schemas.openxmlformats.org/officeDocument/2006/relationships/image" Target="../media/image15.jpeg"/><Relationship Id="rId4" Type="http://schemas.openxmlformats.org/officeDocument/2006/relationships/image" Target="../media/image9.gif"/><Relationship Id="rId9" Type="http://schemas.openxmlformats.org/officeDocument/2006/relationships/image" Target="../media/image14.gi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66750" y="1228725"/>
            <a:ext cx="8477250" cy="2454275"/>
          </a:xfrm>
        </p:spPr>
        <p:txBody>
          <a:bodyPr anchor="b">
            <a:normAutofit fontScale="90000"/>
          </a:bodyPr>
          <a:lstStyle/>
          <a:p>
            <a:pPr algn="ctr" eaLnBrk="1" hangingPunct="1">
              <a:defRPr/>
            </a:pPr>
            <a:r>
              <a:rPr lang="ru-RU" sz="4000" b="1" i="1" dirty="0" smtClean="0">
                <a:solidFill>
                  <a:srgbClr val="006666"/>
                </a:solidFill>
                <a:latin typeface="Times New Roman" pitchFamily="18" charset="0"/>
              </a:rPr>
              <a:t/>
            </a:r>
            <a:br>
              <a:rPr lang="ru-RU" sz="4000" b="1" i="1" dirty="0" smtClean="0">
                <a:solidFill>
                  <a:srgbClr val="006666"/>
                </a:solidFill>
                <a:latin typeface="Times New Roman" pitchFamily="18" charset="0"/>
              </a:rPr>
            </a:br>
            <a:r>
              <a:rPr lang="ru-RU" sz="4000" b="1" i="1" dirty="0">
                <a:solidFill>
                  <a:srgbClr val="006666"/>
                </a:solidFill>
                <a:latin typeface="Times New Roman" pitchFamily="18" charset="0"/>
              </a:rPr>
              <a:t/>
            </a:r>
            <a:br>
              <a:rPr lang="ru-RU" sz="4000" b="1" i="1" dirty="0">
                <a:solidFill>
                  <a:srgbClr val="006666"/>
                </a:solidFill>
                <a:latin typeface="Times New Roman" pitchFamily="18" charset="0"/>
              </a:rPr>
            </a:br>
            <a:r>
              <a:rPr lang="ru-RU" sz="4000" b="1" i="1" dirty="0">
                <a:solidFill>
                  <a:srgbClr val="3333FF"/>
                </a:solidFill>
                <a:latin typeface="Times New Roman" pitchFamily="18" charset="0"/>
              </a:rPr>
              <a:t>К</a:t>
            </a:r>
            <a:r>
              <a:rPr lang="ru-RU" sz="4000" b="1" i="1" dirty="0" smtClean="0">
                <a:solidFill>
                  <a:srgbClr val="3333FF"/>
                </a:solidFill>
                <a:latin typeface="Times New Roman" pitchFamily="18" charset="0"/>
              </a:rPr>
              <a:t> чему  мы учились и научились</a:t>
            </a:r>
            <a:r>
              <a:rPr lang="ru-RU" sz="4000" b="1" i="1" dirty="0" smtClean="0">
                <a:solidFill>
                  <a:srgbClr val="006666"/>
                </a:solidFill>
                <a:latin typeface="Times New Roman" pitchFamily="18" charset="0"/>
              </a:rPr>
              <a:t/>
            </a:r>
            <a:br>
              <a:rPr lang="ru-RU" sz="4000" b="1" i="1" dirty="0" smtClean="0">
                <a:solidFill>
                  <a:srgbClr val="006666"/>
                </a:solidFill>
                <a:latin typeface="Times New Roman" pitchFamily="18" charset="0"/>
              </a:rPr>
            </a:br>
            <a:r>
              <a:rPr lang="ru-RU" sz="4000" b="1" i="1" dirty="0" smtClean="0">
                <a:solidFill>
                  <a:srgbClr val="006666"/>
                </a:solidFill>
                <a:latin typeface="Times New Roman" pitchFamily="18" charset="0"/>
              </a:rPr>
              <a:t/>
            </a:r>
            <a:br>
              <a:rPr lang="ru-RU" sz="4000" b="1" i="1" dirty="0" smtClean="0">
                <a:solidFill>
                  <a:srgbClr val="006666"/>
                </a:solidFill>
                <a:latin typeface="Times New Roman" pitchFamily="18" charset="0"/>
              </a:rPr>
            </a:br>
            <a:endParaRPr lang="ru-RU" sz="3200" b="1" i="1" dirty="0" smtClean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subTitle" idx="4294967295"/>
          </p:nvPr>
        </p:nvSpPr>
        <p:spPr>
          <a:xfrm>
            <a:off x="4708525" y="4402138"/>
            <a:ext cx="4435475" cy="1254125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FontTx/>
              <a:buNone/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выполнен воспитателем : второй мл. группы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.З. Абдуллаевой</a:t>
            </a:r>
          </a:p>
          <a:p>
            <a:pPr marL="0" indent="0" algn="ctr" eaLnBrk="1" hangingPunct="1">
              <a:lnSpc>
                <a:spcPct val="80000"/>
              </a:lnSpc>
              <a:buFontTx/>
              <a:buNone/>
              <a:defRPr/>
            </a:pPr>
            <a:endParaRPr lang="ru-RU" sz="1800" dirty="0" smtClean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438150" y="523875"/>
            <a:ext cx="8477250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lnSpc>
                <a:spcPct val="90000"/>
              </a:lnSpc>
              <a:defRPr/>
            </a:pPr>
            <a:endParaRPr lang="ru-RU" sz="20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9221" name="TextBox 4"/>
          <p:cNvSpPr txBox="1">
            <a:spLocks noChangeArrowheads="1"/>
          </p:cNvSpPr>
          <p:nvPr/>
        </p:nvSpPr>
        <p:spPr bwMode="auto">
          <a:xfrm>
            <a:off x="940526" y="5656261"/>
            <a:ext cx="6740434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Кстово     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2015г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9012" y="0"/>
            <a:ext cx="9064988" cy="1401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МУНИЦИПАЛЬНОЕ БЮДЖЕТНОЕ</a:t>
            </a:r>
            <a:endParaRPr lang="ru-RU" sz="1400" b="1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    ДОШКОЛЬНОЕ ОБРАЗОВАТЕЛЬНОЕ УЧРЕЖДЕНИЕ </a:t>
            </a:r>
            <a:endParaRPr lang="ru-RU" sz="1400" b="1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     ДЕТСКИЙ САД № </a:t>
            </a:r>
            <a:r>
              <a:rPr lang="ru-RU" sz="14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8 </a:t>
            </a:r>
            <a:r>
              <a:rPr lang="ru-RU" sz="1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«РУСАЛОЧКА»</a:t>
            </a:r>
            <a:endParaRPr lang="ru-RU" sz="1400" b="1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г. Кстово 3 микрорайон дом 27 телефон 2-11-93, 2-27-16, 2-17-31</a:t>
            </a:r>
            <a:endParaRPr lang="ru-RU" sz="1400" b="1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kern="50" dirty="0">
                <a:solidFill>
                  <a:srgbClr val="002060"/>
                </a:solidFill>
                <a:latin typeface="Times New Roman"/>
                <a:ea typeface="Andale Sans UI"/>
                <a:cs typeface="Times New Roman"/>
              </a:rPr>
              <a:t>     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3428999"/>
            <a:ext cx="2590800" cy="22272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/>
      <p:bldP spid="44036" grpId="0"/>
      <p:bldP spid="4403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Oval 2"/>
          <p:cNvSpPr>
            <a:spLocks noChangeArrowheads="1"/>
          </p:cNvSpPr>
          <p:nvPr/>
        </p:nvSpPr>
        <p:spPr bwMode="auto">
          <a:xfrm>
            <a:off x="4035425" y="3232150"/>
            <a:ext cx="1446213" cy="1328738"/>
          </a:xfrm>
          <a:prstGeom prst="ellipse">
            <a:avLst/>
          </a:prstGeom>
          <a:solidFill>
            <a:srgbClr val="3366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ru-RU" sz="1400" b="1" dirty="0">
              <a:latin typeface="Arial" charset="0"/>
            </a:endParaRPr>
          </a:p>
          <a:p>
            <a:pPr eaLnBrk="0" hangingPunct="0">
              <a:defRPr/>
            </a:pPr>
            <a:r>
              <a:rPr lang="en-US" sz="1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cs typeface="Times New Roman" pitchFamily="18" charset="0"/>
              </a:rPr>
              <a:t>ЭТАПЫ</a:t>
            </a:r>
            <a:br>
              <a:rPr lang="en-US" sz="1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cs typeface="Times New Roman" pitchFamily="18" charset="0"/>
              </a:rPr>
            </a:br>
            <a:r>
              <a:rPr lang="en-US" sz="1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cs typeface="Times New Roman" pitchFamily="18" charset="0"/>
              </a:rPr>
              <a:t>ПРОЕКТА</a:t>
            </a:r>
            <a:endParaRPr lang="en-US" sz="1400" b="1" dirty="0">
              <a:effectLst>
                <a:outerShdw blurRad="38100" dist="38100" dir="2700000" algn="tl">
                  <a:srgbClr val="000000"/>
                </a:outerShdw>
              </a:effectLst>
              <a:latin typeface="Arial Unicode MS" pitchFamily="34" charset="-128"/>
            </a:endParaRPr>
          </a:p>
        </p:txBody>
      </p:sp>
      <p:sp>
        <p:nvSpPr>
          <p:cNvPr id="13315" name="AutoShape 3"/>
          <p:cNvSpPr>
            <a:spLocks noChangeArrowheads="1"/>
          </p:cNvSpPr>
          <p:nvPr/>
        </p:nvSpPr>
        <p:spPr bwMode="auto">
          <a:xfrm rot="-3146433">
            <a:off x="3822700" y="4513263"/>
            <a:ext cx="425450" cy="425450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3316" name="AutoShape 4"/>
          <p:cNvSpPr>
            <a:spLocks noChangeArrowheads="1"/>
          </p:cNvSpPr>
          <p:nvPr/>
        </p:nvSpPr>
        <p:spPr bwMode="auto">
          <a:xfrm rot="5400000">
            <a:off x="4470400" y="2584450"/>
            <a:ext cx="425450" cy="444500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3317" name="AutoShape 5"/>
          <p:cNvSpPr>
            <a:spLocks noChangeArrowheads="1"/>
          </p:cNvSpPr>
          <p:nvPr/>
        </p:nvSpPr>
        <p:spPr bwMode="auto">
          <a:xfrm rot="9035926">
            <a:off x="5487988" y="3268663"/>
            <a:ext cx="425450" cy="431800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3318" name="AutoShape 6"/>
          <p:cNvSpPr>
            <a:spLocks noChangeArrowheads="1"/>
          </p:cNvSpPr>
          <p:nvPr/>
        </p:nvSpPr>
        <p:spPr bwMode="auto">
          <a:xfrm rot="-8364045">
            <a:off x="5275263" y="4510088"/>
            <a:ext cx="425450" cy="428625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3319" name="AutoShape 7"/>
          <p:cNvSpPr>
            <a:spLocks noChangeArrowheads="1"/>
          </p:cNvSpPr>
          <p:nvPr/>
        </p:nvSpPr>
        <p:spPr bwMode="auto">
          <a:xfrm rot="1593347">
            <a:off x="3573463" y="3268663"/>
            <a:ext cx="425450" cy="468312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03432" name="Oval 8"/>
          <p:cNvSpPr>
            <a:spLocks noChangeArrowheads="1"/>
          </p:cNvSpPr>
          <p:nvPr/>
        </p:nvSpPr>
        <p:spPr bwMode="auto">
          <a:xfrm>
            <a:off x="5913438" y="2093913"/>
            <a:ext cx="1871662" cy="1849437"/>
          </a:xfrm>
          <a:prstGeom prst="ellipse">
            <a:avLst/>
          </a:prstGeom>
          <a:solidFill>
            <a:srgbClr val="00808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ru-RU" sz="800" dirty="0">
              <a:latin typeface="Arial" charset="0"/>
            </a:endParaRPr>
          </a:p>
          <a:p>
            <a:pPr eaLnBrk="0" hangingPunct="0">
              <a:defRPr/>
            </a:pPr>
            <a:r>
              <a:rPr lang="ru-RU" sz="2000" b="1" i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Прогности</a:t>
            </a:r>
            <a:r>
              <a:rPr lang="ru-RU" sz="20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-</a:t>
            </a:r>
            <a:endParaRPr lang="ru-RU" sz="2000" b="1" i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0" hangingPunct="0">
              <a:defRPr/>
            </a:pPr>
            <a:r>
              <a:rPr lang="ru-RU" sz="2000" b="1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ческий</a:t>
            </a:r>
            <a:endParaRPr lang="en-US" sz="2000" b="1" i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03433" name="Oval 9"/>
          <p:cNvSpPr>
            <a:spLocks noChangeArrowheads="1"/>
          </p:cNvSpPr>
          <p:nvPr/>
        </p:nvSpPr>
        <p:spPr bwMode="auto">
          <a:xfrm>
            <a:off x="5759451" y="4635501"/>
            <a:ext cx="1871662" cy="1790700"/>
          </a:xfrm>
          <a:prstGeom prst="ellipse">
            <a:avLst/>
          </a:prstGeom>
          <a:solidFill>
            <a:srgbClr val="00808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ru-RU" sz="1400" b="1" dirty="0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defRPr/>
            </a:pPr>
            <a:r>
              <a:rPr lang="ru-RU" sz="2000" b="1" i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Теоретичес</a:t>
            </a:r>
            <a:r>
              <a:rPr lang="ru-RU" sz="20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-кий</a:t>
            </a:r>
            <a:endParaRPr lang="en-US" sz="2000" b="1" i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03434" name="Oval 10"/>
          <p:cNvSpPr>
            <a:spLocks noChangeArrowheads="1"/>
          </p:cNvSpPr>
          <p:nvPr/>
        </p:nvSpPr>
        <p:spPr bwMode="auto">
          <a:xfrm>
            <a:off x="1614488" y="1978025"/>
            <a:ext cx="1958975" cy="1965325"/>
          </a:xfrm>
          <a:prstGeom prst="ellipse">
            <a:avLst/>
          </a:prstGeom>
          <a:solidFill>
            <a:srgbClr val="00808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0" rIns="0" anchor="ctr"/>
          <a:lstStyle/>
          <a:p>
            <a:pPr eaLnBrk="0" hangingPunct="0">
              <a:defRPr/>
            </a:pPr>
            <a:endParaRPr lang="ru-RU" sz="1400" b="1" dirty="0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defRPr/>
            </a:pPr>
            <a:r>
              <a:rPr lang="ru-RU" sz="2000" b="1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Организацион</a:t>
            </a:r>
            <a:r>
              <a:rPr lang="ru-RU" sz="20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-</a:t>
            </a:r>
          </a:p>
          <a:p>
            <a:pPr eaLnBrk="0" hangingPunct="0">
              <a:defRPr/>
            </a:pPr>
            <a:r>
              <a:rPr lang="ru-RU" sz="2000" b="1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ный</a:t>
            </a:r>
            <a:endParaRPr lang="en-US" sz="2000" b="1" i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03435" name="Oval 11"/>
          <p:cNvSpPr>
            <a:spLocks noChangeArrowheads="1"/>
          </p:cNvSpPr>
          <p:nvPr/>
        </p:nvSpPr>
        <p:spPr bwMode="auto">
          <a:xfrm>
            <a:off x="2339975" y="4775200"/>
            <a:ext cx="1871663" cy="1790700"/>
          </a:xfrm>
          <a:prstGeom prst="ellipse">
            <a:avLst/>
          </a:prstGeom>
          <a:solidFill>
            <a:srgbClr val="00808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ru-RU" sz="1400" dirty="0">
              <a:latin typeface="Arial" charset="0"/>
            </a:endParaRPr>
          </a:p>
          <a:p>
            <a:pPr eaLnBrk="0" hangingPunct="0">
              <a:defRPr/>
            </a:pPr>
            <a:r>
              <a:rPr lang="ru-RU" sz="2000" b="1" i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Практичес</a:t>
            </a:r>
            <a:r>
              <a:rPr lang="ru-RU" sz="20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-</a:t>
            </a:r>
            <a:endParaRPr lang="ru-RU" sz="2000" b="1" i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0" hangingPunct="0">
              <a:defRPr/>
            </a:pPr>
            <a:r>
              <a:rPr lang="ru-RU" sz="20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кий</a:t>
            </a:r>
            <a:endParaRPr lang="en-US" sz="2000" b="1" i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3324" name="Rectangle 12"/>
          <p:cNvSpPr>
            <a:spLocks noChangeArrowheads="1"/>
          </p:cNvSpPr>
          <p:nvPr/>
        </p:nvSpPr>
        <p:spPr bwMode="auto">
          <a:xfrm>
            <a:off x="0" y="836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l"/>
            <a:endParaRPr lang="ru-RU" altLang="ru-RU">
              <a:latin typeface="Arial Unicode MS" pitchFamily="34" charset="-128"/>
            </a:endParaRPr>
          </a:p>
        </p:txBody>
      </p:sp>
      <p:sp>
        <p:nvSpPr>
          <p:cNvPr id="13325" name="Rectangle 13"/>
          <p:cNvSpPr>
            <a:spLocks noChangeArrowheads="1"/>
          </p:cNvSpPr>
          <p:nvPr/>
        </p:nvSpPr>
        <p:spPr bwMode="auto">
          <a:xfrm>
            <a:off x="1295400" y="-222250"/>
            <a:ext cx="6335713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tabLst>
                <a:tab pos="685800" algn="l"/>
              </a:tabLs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tabLst>
                <a:tab pos="685800" algn="l"/>
              </a:tabLs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tabLst>
                <a:tab pos="685800" algn="l"/>
              </a:tabLs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tabLst>
                <a:tab pos="685800" algn="l"/>
              </a:tabLs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tabLst>
                <a:tab pos="685800" algn="l"/>
              </a:tabLs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l"/>
            <a:r>
              <a:rPr lang="ru-RU" altLang="ru-RU" sz="1100">
                <a:latin typeface="Arial Unicode MS" pitchFamily="34" charset="-128"/>
              </a:rPr>
              <a:t/>
            </a:r>
            <a:br>
              <a:rPr lang="ru-RU" altLang="ru-RU" sz="1100">
                <a:latin typeface="Arial Unicode MS" pitchFamily="34" charset="-128"/>
              </a:rPr>
            </a:br>
            <a:endParaRPr lang="ru-RU" altLang="ru-RU">
              <a:latin typeface="Arial Unicode MS" pitchFamily="34" charset="-128"/>
            </a:endParaRPr>
          </a:p>
          <a:p>
            <a:pPr algn="l"/>
            <a:r>
              <a:rPr lang="ru-RU" altLang="ru-RU" sz="1400">
                <a:latin typeface="Arial Unicode MS" pitchFamily="34" charset="-128"/>
                <a:cs typeface="Times New Roman" pitchFamily="18" charset="0"/>
              </a:rPr>
              <a:t>                                                                                                                             </a:t>
            </a:r>
            <a:endParaRPr lang="ru-RU" altLang="ru-RU" sz="1100">
              <a:latin typeface="Arial Unicode MS" pitchFamily="34" charset="-128"/>
            </a:endParaRPr>
          </a:p>
          <a:p>
            <a:pPr algn="l"/>
            <a:endParaRPr lang="ru-RU" altLang="ru-RU">
              <a:latin typeface="Arial Unicode MS" pitchFamily="34" charset="-128"/>
            </a:endParaRPr>
          </a:p>
        </p:txBody>
      </p:sp>
      <p:sp>
        <p:nvSpPr>
          <p:cNvPr id="103438" name="Oval 14"/>
          <p:cNvSpPr>
            <a:spLocks noChangeArrowheads="1"/>
          </p:cNvSpPr>
          <p:nvPr/>
        </p:nvSpPr>
        <p:spPr bwMode="auto">
          <a:xfrm>
            <a:off x="3794125" y="638175"/>
            <a:ext cx="1914525" cy="1849438"/>
          </a:xfrm>
          <a:prstGeom prst="ellipse">
            <a:avLst/>
          </a:prstGeom>
          <a:solidFill>
            <a:srgbClr val="00808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ru-RU" sz="2000" b="1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Диагности</a:t>
            </a:r>
            <a:r>
              <a:rPr lang="ru-RU" sz="20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-</a:t>
            </a:r>
          </a:p>
          <a:p>
            <a:pPr eaLnBrk="0" hangingPunct="0">
              <a:defRPr/>
            </a:pPr>
            <a:r>
              <a:rPr lang="ru-RU" sz="2000" b="1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ческий</a:t>
            </a:r>
            <a:endParaRPr lang="ru-RU" sz="2000" b="1" i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03439" name="Rectangle 15"/>
          <p:cNvSpPr>
            <a:spLocks noChangeArrowheads="1"/>
          </p:cNvSpPr>
          <p:nvPr/>
        </p:nvSpPr>
        <p:spPr bwMode="auto">
          <a:xfrm>
            <a:off x="1990725" y="0"/>
            <a:ext cx="56403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sz="3200" b="1" i="1" dirty="0">
                <a:solidFill>
                  <a:srgbClr val="0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Структура проекта</a:t>
            </a:r>
            <a:r>
              <a:rPr lang="ru-RU" sz="3200" b="1" dirty="0">
                <a:solidFill>
                  <a:srgbClr val="0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3328" name="Rectangle 16"/>
          <p:cNvSpPr>
            <a:spLocks noChangeArrowheads="1"/>
          </p:cNvSpPr>
          <p:nvPr/>
        </p:nvSpPr>
        <p:spPr bwMode="auto">
          <a:xfrm>
            <a:off x="5992813" y="5599113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l"/>
            <a:endParaRPr lang="ru-RU" altLang="ru-RU" sz="1400" b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146" name="Picture 2" descr="C:\Users\IRBIS\Pictures\IMG_67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72" y="288924"/>
            <a:ext cx="8588055" cy="628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0" y="0"/>
            <a:ext cx="914400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575"/>
              </a:spcBef>
              <a:buFont typeface="Wingdings 2" pitchFamily="18" charset="2"/>
              <a:buNone/>
              <a:defRPr/>
            </a:pPr>
            <a:r>
              <a:rPr lang="ru-RU" sz="3200" b="1" i="1" dirty="0">
                <a:solidFill>
                  <a:srgbClr val="0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Диагностический этап :</a:t>
            </a:r>
          </a:p>
          <a:p>
            <a:pPr algn="l">
              <a:spcBef>
                <a:spcPts val="575"/>
              </a:spcBef>
              <a:buFont typeface="Wingdings 2" pitchFamily="18" charset="2"/>
              <a:buNone/>
              <a:defRPr/>
            </a:pPr>
            <a:r>
              <a:rPr lang="ru-RU" sz="24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Цель: выявление представлений детей  и родителей о  	Российской   символике.</a:t>
            </a:r>
            <a:r>
              <a:rPr lang="ru-RU" sz="2400" b="1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3399"/>
                </a:solidFill>
                <a:latin typeface="Arial" charset="0"/>
              </a:rPr>
              <a:t> </a:t>
            </a: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4100513" y="5556250"/>
            <a:ext cx="5043487" cy="1301750"/>
          </a:xfrm>
          <a:prstGeom prst="cube">
            <a:avLst>
              <a:gd name="adj" fmla="val 25000"/>
            </a:avLst>
          </a:prstGeom>
          <a:solidFill>
            <a:srgbClr val="008080"/>
          </a:solidFill>
          <a:ln w="9525">
            <a:solidFill>
              <a:srgbClr val="004D73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177800" indent="-177800">
              <a:spcBef>
                <a:spcPts val="575"/>
              </a:spcBef>
              <a:defRPr/>
            </a:pPr>
            <a:r>
              <a:rPr lang="ru-RU" sz="24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составление перспективного плана</a:t>
            </a:r>
            <a:r>
              <a:rPr lang="ru-RU" sz="20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rPr>
              <a:t>.</a:t>
            </a:r>
            <a:endParaRPr lang="ru-RU" sz="20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2835275" y="4586288"/>
            <a:ext cx="5486400" cy="1301750"/>
          </a:xfrm>
          <a:prstGeom prst="cube">
            <a:avLst>
              <a:gd name="adj" fmla="val 25000"/>
            </a:avLst>
          </a:prstGeom>
          <a:solidFill>
            <a:srgbClr val="008080"/>
          </a:solidFill>
          <a:ln w="9525">
            <a:solidFill>
              <a:srgbClr val="004D73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r>
              <a:rPr lang="ru-RU" sz="24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анкетирование родителей: «Что вы </a:t>
            </a:r>
          </a:p>
          <a:p>
            <a:pPr eaLnBrk="0" hangingPunct="0">
              <a:defRPr/>
            </a:pPr>
            <a:r>
              <a:rPr lang="ru-RU" sz="24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знаете о  символах России?»;</a:t>
            </a: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1854200" y="3602038"/>
            <a:ext cx="5238750" cy="1301750"/>
          </a:xfrm>
          <a:prstGeom prst="cube">
            <a:avLst>
              <a:gd name="adj" fmla="val 25000"/>
            </a:avLst>
          </a:prstGeom>
          <a:solidFill>
            <a:srgbClr val="008080"/>
          </a:solidFill>
          <a:ln w="9525">
            <a:solidFill>
              <a:srgbClr val="004D73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177800" indent="-177800">
              <a:spcBef>
                <a:spcPts val="575"/>
              </a:spcBef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опрос</a:t>
            </a: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детей</a:t>
            </a:r>
            <a:r>
              <a:rPr lang="ru-RU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874713" y="2617788"/>
            <a:ext cx="5056187" cy="1303337"/>
          </a:xfrm>
          <a:prstGeom prst="cube">
            <a:avLst>
              <a:gd name="adj" fmla="val 25000"/>
            </a:avLst>
          </a:prstGeom>
          <a:solidFill>
            <a:srgbClr val="008080"/>
          </a:solidFill>
          <a:ln w="9525">
            <a:solidFill>
              <a:srgbClr val="004D73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177800" indent="-177800">
              <a:spcBef>
                <a:spcPts val="575"/>
              </a:spcBef>
              <a:defRPr/>
            </a:pPr>
            <a:r>
              <a:rPr lang="ru-RU" sz="24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интервьюирование;</a:t>
            </a: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196850" y="1635125"/>
            <a:ext cx="4833938" cy="1301750"/>
          </a:xfrm>
          <a:prstGeom prst="cube">
            <a:avLst>
              <a:gd name="adj" fmla="val 25000"/>
            </a:avLst>
          </a:prstGeom>
          <a:solidFill>
            <a:srgbClr val="008080"/>
          </a:solidFill>
          <a:ln w="9525">
            <a:solidFill>
              <a:srgbClr val="004D73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177800" indent="-177800">
              <a:spcBef>
                <a:spcPts val="575"/>
              </a:spcBef>
              <a:defRPr/>
            </a:pPr>
            <a:r>
              <a:rPr lang="ru-RU" sz="24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беседы;</a:t>
            </a:r>
          </a:p>
        </p:txBody>
      </p:sp>
      <p:pic>
        <p:nvPicPr>
          <p:cNvPr id="7170" name="Picture 2" descr="C:\Users\IRBIS\Pictures\IMG_30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252810"/>
            <a:ext cx="8718551" cy="647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2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9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6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265113" y="304800"/>
            <a:ext cx="8243887" cy="12446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200" b="1" i="1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Прогностический</a:t>
            </a:r>
            <a:r>
              <a:rPr lang="ru-RU" sz="3200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b="1" i="1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этап</a:t>
            </a:r>
            <a:r>
              <a:rPr lang="ru-RU" sz="2400" b="1" i="1" dirty="0" smtClean="0">
                <a:solidFill>
                  <a:schemeClr val="tx1"/>
                </a:solidFill>
              </a:rPr>
              <a:t/>
            </a:r>
            <a:br>
              <a:rPr lang="ru-RU" sz="2400" b="1" i="1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/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24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Цель: построение модели проекта, прогноз результатов его реализации.</a:t>
            </a:r>
            <a:r>
              <a:rPr lang="ru-RU" sz="18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18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ru-RU" sz="1800" dirty="0" smtClean="0">
              <a:solidFill>
                <a:srgbClr val="3333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04451" name="Oval 3"/>
          <p:cNvSpPr>
            <a:spLocks noChangeArrowheads="1"/>
          </p:cNvSpPr>
          <p:nvPr/>
        </p:nvSpPr>
        <p:spPr bwMode="auto">
          <a:xfrm>
            <a:off x="3644900" y="1789113"/>
            <a:ext cx="1778000" cy="1646237"/>
          </a:xfrm>
          <a:prstGeom prst="ellipse">
            <a:avLst/>
          </a:prstGeom>
          <a:solidFill>
            <a:srgbClr val="008080"/>
          </a:solidFill>
          <a:ln w="9525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r>
              <a:rPr lang="ru-RU" sz="12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Знакомство </a:t>
            </a:r>
          </a:p>
          <a:p>
            <a:pPr eaLnBrk="0" hangingPunct="0">
              <a:defRPr/>
            </a:pPr>
            <a:r>
              <a:rPr lang="ru-RU" sz="12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с символами </a:t>
            </a:r>
          </a:p>
          <a:p>
            <a:pPr eaLnBrk="0" hangingPunct="0">
              <a:defRPr/>
            </a:pPr>
            <a:r>
              <a:rPr lang="ru-RU" sz="12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«флаг», «герб» и </a:t>
            </a:r>
          </a:p>
          <a:p>
            <a:pPr eaLnBrk="0" hangingPunct="0">
              <a:defRPr/>
            </a:pPr>
            <a:r>
              <a:rPr lang="ru-RU" sz="12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историей их </a:t>
            </a:r>
          </a:p>
          <a:p>
            <a:pPr eaLnBrk="0" hangingPunct="0">
              <a:defRPr/>
            </a:pPr>
            <a:r>
              <a:rPr lang="ru-RU" sz="12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возникновения</a:t>
            </a:r>
          </a:p>
        </p:txBody>
      </p:sp>
      <p:sp>
        <p:nvSpPr>
          <p:cNvPr id="104452" name="Oval 4"/>
          <p:cNvSpPr>
            <a:spLocks noChangeArrowheads="1"/>
          </p:cNvSpPr>
          <p:nvPr/>
        </p:nvSpPr>
        <p:spPr bwMode="auto">
          <a:xfrm>
            <a:off x="3530600" y="4022725"/>
            <a:ext cx="1892300" cy="1920875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r>
              <a:rPr lang="ru-RU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Направления </a:t>
            </a:r>
          </a:p>
          <a:p>
            <a:pPr eaLnBrk="0" hangingPunct="0">
              <a:defRPr/>
            </a:pPr>
            <a:r>
              <a:rPr lang="ru-RU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работы</a:t>
            </a:r>
          </a:p>
        </p:txBody>
      </p:sp>
      <p:sp>
        <p:nvSpPr>
          <p:cNvPr id="104453" name="Oval 5"/>
          <p:cNvSpPr>
            <a:spLocks noChangeArrowheads="1"/>
          </p:cNvSpPr>
          <p:nvPr/>
        </p:nvSpPr>
        <p:spPr bwMode="auto">
          <a:xfrm>
            <a:off x="6350000" y="4775200"/>
            <a:ext cx="1778000" cy="1701800"/>
          </a:xfrm>
          <a:prstGeom prst="ellipse">
            <a:avLst/>
          </a:prstGeom>
          <a:solidFill>
            <a:srgbClr val="0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r>
              <a:rPr lang="ru-RU" sz="16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Изучение своей </a:t>
            </a:r>
          </a:p>
          <a:p>
            <a:pPr eaLnBrk="0" hangingPunct="0">
              <a:defRPr/>
            </a:pPr>
            <a:r>
              <a:rPr lang="ru-RU" sz="12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семьи</a:t>
            </a:r>
            <a:r>
              <a:rPr lang="ru-RU" sz="16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ее </a:t>
            </a:r>
          </a:p>
          <a:p>
            <a:pPr eaLnBrk="0" hangingPunct="0">
              <a:defRPr/>
            </a:pPr>
            <a:r>
              <a:rPr lang="ru-RU" sz="16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родословной</a:t>
            </a:r>
          </a:p>
        </p:txBody>
      </p:sp>
      <p:sp>
        <p:nvSpPr>
          <p:cNvPr id="104454" name="Oval 6"/>
          <p:cNvSpPr>
            <a:spLocks noChangeArrowheads="1"/>
          </p:cNvSpPr>
          <p:nvPr/>
        </p:nvSpPr>
        <p:spPr bwMode="auto">
          <a:xfrm>
            <a:off x="622300" y="4667250"/>
            <a:ext cx="1803400" cy="1701800"/>
          </a:xfrm>
          <a:prstGeom prst="ellipse">
            <a:avLst/>
          </a:prstGeom>
          <a:solidFill>
            <a:srgbClr val="0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r>
              <a:rPr lang="ru-RU" sz="12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Знакомство с </a:t>
            </a:r>
          </a:p>
          <a:p>
            <a:pPr eaLnBrk="0" hangingPunct="0">
              <a:defRPr/>
            </a:pPr>
            <a:r>
              <a:rPr lang="ru-RU" sz="12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родным городом </a:t>
            </a:r>
          </a:p>
          <a:p>
            <a:pPr eaLnBrk="0" hangingPunct="0">
              <a:defRPr/>
            </a:pPr>
            <a:r>
              <a:rPr lang="ru-RU" sz="12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Кстово </a:t>
            </a:r>
            <a:endParaRPr lang="ru-RU" sz="1200" b="1" i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ru-RU" sz="12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и его </a:t>
            </a:r>
          </a:p>
          <a:p>
            <a:pPr eaLnBrk="0" hangingPunct="0">
              <a:defRPr/>
            </a:pPr>
            <a:r>
              <a:rPr lang="ru-RU" sz="12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особенностям</a:t>
            </a:r>
            <a:r>
              <a:rPr lang="ru-RU" sz="14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и</a:t>
            </a:r>
          </a:p>
        </p:txBody>
      </p:sp>
      <p:sp>
        <p:nvSpPr>
          <p:cNvPr id="15367" name="AutoShape 7"/>
          <p:cNvSpPr>
            <a:spLocks noChangeArrowheads="1"/>
          </p:cNvSpPr>
          <p:nvPr/>
        </p:nvSpPr>
        <p:spPr bwMode="auto">
          <a:xfrm rot="9328063">
            <a:off x="2768600" y="4775200"/>
            <a:ext cx="584200" cy="485775"/>
          </a:xfrm>
          <a:prstGeom prst="rightArrow">
            <a:avLst>
              <a:gd name="adj1" fmla="val 50000"/>
              <a:gd name="adj2" fmla="val 30065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5368" name="AutoShape 8"/>
          <p:cNvSpPr>
            <a:spLocks noChangeArrowheads="1"/>
          </p:cNvSpPr>
          <p:nvPr/>
        </p:nvSpPr>
        <p:spPr bwMode="auto">
          <a:xfrm rot="1409755">
            <a:off x="5473700" y="4775200"/>
            <a:ext cx="584200" cy="485775"/>
          </a:xfrm>
          <a:prstGeom prst="rightArrow">
            <a:avLst>
              <a:gd name="adj1" fmla="val 50000"/>
              <a:gd name="adj2" fmla="val 30065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5369" name="AutoShape 9"/>
          <p:cNvSpPr>
            <a:spLocks noChangeArrowheads="1"/>
          </p:cNvSpPr>
          <p:nvPr/>
        </p:nvSpPr>
        <p:spPr bwMode="auto">
          <a:xfrm rot="-5400000">
            <a:off x="4138613" y="3486150"/>
            <a:ext cx="587375" cy="485775"/>
          </a:xfrm>
          <a:prstGeom prst="rightArrow">
            <a:avLst>
              <a:gd name="adj1" fmla="val 50000"/>
              <a:gd name="adj2" fmla="val 30044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14"/>
          <p:cNvGrpSpPr>
            <a:grpSpLocks noChangeAspect="1"/>
          </p:cNvGrpSpPr>
          <p:nvPr/>
        </p:nvGrpSpPr>
        <p:grpSpPr bwMode="auto">
          <a:xfrm>
            <a:off x="1406525" y="379413"/>
            <a:ext cx="6019800" cy="5732462"/>
            <a:chOff x="4528" y="-270"/>
            <a:chExt cx="4701" cy="4514"/>
          </a:xfrm>
        </p:grpSpPr>
        <p:sp>
          <p:nvSpPr>
            <p:cNvPr id="64527" name="AutoShape 15"/>
            <p:cNvSpPr>
              <a:spLocks noChangeAspect="1" noChangeArrowheads="1"/>
            </p:cNvSpPr>
            <p:nvPr/>
          </p:nvSpPr>
          <p:spPr bwMode="auto">
            <a:xfrm>
              <a:off x="4528" y="-270"/>
              <a:ext cx="4701" cy="4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r>
                <a:rPr lang="ru-RU" sz="3200" b="1" i="1" dirty="0">
                  <a:solidFill>
                    <a:srgbClr val="0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Взаимодействие участников проекта:</a:t>
              </a:r>
            </a:p>
          </p:txBody>
        </p:sp>
        <p:sp>
          <p:nvSpPr>
            <p:cNvPr id="64528" name="Oval 16"/>
            <p:cNvSpPr>
              <a:spLocks noChangeArrowheads="1"/>
            </p:cNvSpPr>
            <p:nvPr/>
          </p:nvSpPr>
          <p:spPr bwMode="auto">
            <a:xfrm>
              <a:off x="6373" y="644"/>
              <a:ext cx="1190" cy="1170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ru-RU" sz="1200" dirty="0">
                <a:latin typeface="Arial" charset="0"/>
              </a:endParaRPr>
            </a:p>
            <a:p>
              <a:pPr eaLnBrk="0" hangingPunct="0">
                <a:defRPr/>
              </a:pPr>
              <a:endParaRPr lang="ru-RU" sz="1200" dirty="0">
                <a:latin typeface="Arial" charset="0"/>
              </a:endParaRPr>
            </a:p>
            <a:p>
              <a:pPr eaLnBrk="0" hangingPunct="0">
                <a:defRPr/>
              </a:pPr>
              <a:r>
                <a:rPr lang="ru-RU" sz="1400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ПЕДАГОГ</a:t>
              </a:r>
            </a:p>
          </p:txBody>
        </p:sp>
        <p:sp>
          <p:nvSpPr>
            <p:cNvPr id="64529" name="Oval 17"/>
            <p:cNvSpPr>
              <a:spLocks noChangeArrowheads="1"/>
            </p:cNvSpPr>
            <p:nvPr/>
          </p:nvSpPr>
          <p:spPr bwMode="auto">
            <a:xfrm>
              <a:off x="7622" y="2264"/>
              <a:ext cx="1190" cy="1170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ru-RU" sz="1200" dirty="0">
                <a:latin typeface="Arial" charset="0"/>
              </a:endParaRPr>
            </a:p>
            <a:p>
              <a:pPr eaLnBrk="0" hangingPunct="0">
                <a:defRPr/>
              </a:pPr>
              <a:endParaRPr lang="ru-RU" sz="1200" dirty="0">
                <a:latin typeface="Arial" charset="0"/>
              </a:endParaRPr>
            </a:p>
            <a:p>
              <a:pPr eaLnBrk="0" hangingPunct="0">
                <a:defRPr/>
              </a:pPr>
              <a:r>
                <a:rPr lang="ru-RU" sz="1400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ДЕТИ</a:t>
              </a:r>
            </a:p>
          </p:txBody>
        </p:sp>
        <p:sp>
          <p:nvSpPr>
            <p:cNvPr id="64530" name="Oval 18"/>
            <p:cNvSpPr>
              <a:spLocks noChangeArrowheads="1"/>
            </p:cNvSpPr>
            <p:nvPr/>
          </p:nvSpPr>
          <p:spPr bwMode="auto">
            <a:xfrm>
              <a:off x="5194" y="2264"/>
              <a:ext cx="1179" cy="1170"/>
            </a:xfrm>
            <a:prstGeom prst="ellipse">
              <a:avLst/>
            </a:prstGeom>
            <a:solidFill>
              <a:srgbClr val="00808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ru-RU" sz="1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  <a:p>
              <a:pPr eaLnBrk="0" hangingPunct="0">
                <a:defRPr/>
              </a:pPr>
              <a:endParaRPr lang="ru-RU" sz="1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Times New Roman" pitchFamily="18" charset="0"/>
              </a:endParaRPr>
            </a:p>
            <a:p>
              <a:pPr eaLnBrk="0" hangingPunct="0">
                <a:defRPr/>
              </a:pPr>
              <a:r>
                <a:rPr lang="ru-RU" sz="1200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РОДИТЕЛИ</a:t>
              </a:r>
              <a:endParaRPr lang="ru-RU" sz="12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391" name="AutoShape 19"/>
            <p:cNvSpPr>
              <a:spLocks noChangeArrowheads="1"/>
            </p:cNvSpPr>
            <p:nvPr/>
          </p:nvSpPr>
          <p:spPr bwMode="auto">
            <a:xfrm rot="-3154147">
              <a:off x="5880" y="1829"/>
              <a:ext cx="769" cy="380"/>
            </a:xfrm>
            <a:prstGeom prst="leftArrow">
              <a:avLst>
                <a:gd name="adj1" fmla="val 50000"/>
                <a:gd name="adj2" fmla="val 50592"/>
              </a:avLst>
            </a:prstGeom>
            <a:solidFill>
              <a:srgbClr val="3333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6392" name="AutoShape 20"/>
            <p:cNvSpPr>
              <a:spLocks noChangeArrowheads="1"/>
            </p:cNvSpPr>
            <p:nvPr/>
          </p:nvSpPr>
          <p:spPr bwMode="auto">
            <a:xfrm rot="-7573019">
              <a:off x="7249" y="1829"/>
              <a:ext cx="769" cy="380"/>
            </a:xfrm>
            <a:prstGeom prst="leftArrow">
              <a:avLst>
                <a:gd name="adj1" fmla="val 50000"/>
                <a:gd name="adj2" fmla="val 50592"/>
              </a:avLst>
            </a:prstGeom>
            <a:solidFill>
              <a:srgbClr val="3333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6393" name="AutoShape 21"/>
            <p:cNvSpPr>
              <a:spLocks noChangeArrowheads="1"/>
            </p:cNvSpPr>
            <p:nvPr/>
          </p:nvSpPr>
          <p:spPr bwMode="auto">
            <a:xfrm>
              <a:off x="6551" y="2714"/>
              <a:ext cx="948" cy="383"/>
            </a:xfrm>
            <a:prstGeom prst="leftRightArrow">
              <a:avLst>
                <a:gd name="adj1" fmla="val 50000"/>
                <a:gd name="adj2" fmla="val 49504"/>
              </a:avLst>
            </a:prstGeom>
            <a:solidFill>
              <a:srgbClr val="3333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950" y="0"/>
            <a:ext cx="8229600" cy="1384300"/>
          </a:xfrm>
        </p:spPr>
        <p:txBody>
          <a:bodyPr anchor="t">
            <a:normAutofit fontScale="90000"/>
          </a:bodyPr>
          <a:lstStyle/>
          <a:p>
            <a:pPr algn="ctr" eaLnBrk="1" hangingPunct="1">
              <a:defRPr/>
            </a:pPr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  <a:t>Организационный этап</a:t>
            </a:r>
            <a:br>
              <a:rPr lang="ru-RU" sz="3200" b="1" i="1" dirty="0" smtClean="0">
                <a:solidFill>
                  <a:srgbClr val="00808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i="1" dirty="0" smtClean="0">
              <a:solidFill>
                <a:srgbClr val="008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1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2309813"/>
            <a:ext cx="8229600" cy="157162"/>
          </a:xfrm>
        </p:spPr>
        <p:txBody>
          <a:bodyPr anchor="b">
            <a:normAutofit fontScale="25000" lnSpcReduction="20000"/>
          </a:bodyPr>
          <a:lstStyle/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ru-RU" sz="2400" b="1" i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Цель: ресурсное обеспечение проектной деятельности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ru-RU" sz="2000" dirty="0" smtClean="0"/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ru-RU" sz="1000" dirty="0" smtClean="0"/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ru-RU" sz="700" dirty="0" smtClean="0"/>
          </a:p>
          <a:p>
            <a:pPr marL="0" indent="0" eaLnBrk="1" hangingPunct="1">
              <a:lnSpc>
                <a:spcPct val="80000"/>
              </a:lnSpc>
              <a:defRPr/>
            </a:pPr>
            <a:endParaRPr lang="ru-RU" sz="1000" dirty="0" smtClean="0"/>
          </a:p>
        </p:txBody>
      </p:sp>
      <p:graphicFrame>
        <p:nvGraphicFramePr>
          <p:cNvPr id="3" name="Схема 2"/>
          <p:cNvGraphicFramePr/>
          <p:nvPr/>
        </p:nvGraphicFramePr>
        <p:xfrm>
          <a:off x="457200" y="1816100"/>
          <a:ext cx="8909050" cy="4754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2543" name="Oval 15"/>
          <p:cNvSpPr>
            <a:spLocks noChangeArrowheads="1"/>
          </p:cNvSpPr>
          <p:nvPr/>
        </p:nvSpPr>
        <p:spPr bwMode="auto">
          <a:xfrm>
            <a:off x="3597275" y="1816100"/>
            <a:ext cx="2216150" cy="2214563"/>
          </a:xfrm>
          <a:prstGeom prst="ellipse">
            <a:avLst/>
          </a:prstGeom>
          <a:solidFill>
            <a:srgbClr val="0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ru-RU" sz="1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Созданы </a:t>
            </a:r>
          </a:p>
          <a:p>
            <a:pPr>
              <a:defRPr/>
            </a:pPr>
            <a:r>
              <a:rPr lang="ru-RU" sz="1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условия для</a:t>
            </a:r>
          </a:p>
          <a:p>
            <a:pPr>
              <a:defRPr/>
            </a:pPr>
            <a:r>
              <a:rPr lang="ru-RU" sz="1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осуществления </a:t>
            </a:r>
          </a:p>
          <a:p>
            <a:pPr>
              <a:defRPr/>
            </a:pPr>
            <a:r>
              <a:rPr lang="ru-RU" sz="1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проектной</a:t>
            </a:r>
          </a:p>
          <a:p>
            <a:pPr>
              <a:defRPr/>
            </a:pPr>
            <a:r>
              <a:rPr lang="ru-RU" sz="1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деятельности</a:t>
            </a:r>
          </a:p>
        </p:txBody>
      </p:sp>
      <p:sp>
        <p:nvSpPr>
          <p:cNvPr id="22544" name="Oval 16"/>
          <p:cNvSpPr>
            <a:spLocks noChangeArrowheads="1"/>
          </p:cNvSpPr>
          <p:nvPr/>
        </p:nvSpPr>
        <p:spPr bwMode="auto">
          <a:xfrm>
            <a:off x="5995988" y="4492625"/>
            <a:ext cx="2038350" cy="1946275"/>
          </a:xfrm>
          <a:prstGeom prst="ellipse">
            <a:avLst/>
          </a:prstGeom>
          <a:solidFill>
            <a:srgbClr val="0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ru-RU" sz="1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Установлена </a:t>
            </a:r>
          </a:p>
          <a:p>
            <a:pPr>
              <a:defRPr/>
            </a:pPr>
            <a:r>
              <a:rPr lang="ru-RU" sz="1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взаимосвязь</a:t>
            </a:r>
          </a:p>
          <a:p>
            <a:pPr>
              <a:defRPr/>
            </a:pPr>
            <a:r>
              <a:rPr lang="ru-RU" sz="1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с социальными</a:t>
            </a:r>
          </a:p>
          <a:p>
            <a:pPr>
              <a:defRPr/>
            </a:pPr>
            <a:r>
              <a:rPr lang="ru-RU" sz="1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центрами</a:t>
            </a:r>
          </a:p>
        </p:txBody>
      </p:sp>
      <p:sp>
        <p:nvSpPr>
          <p:cNvPr id="22545" name="Oval 17"/>
          <p:cNvSpPr>
            <a:spLocks noChangeArrowheads="1"/>
          </p:cNvSpPr>
          <p:nvPr/>
        </p:nvSpPr>
        <p:spPr bwMode="auto">
          <a:xfrm>
            <a:off x="1123950" y="4421188"/>
            <a:ext cx="2051050" cy="1946275"/>
          </a:xfrm>
          <a:prstGeom prst="ellipse">
            <a:avLst/>
          </a:prstGeom>
          <a:solidFill>
            <a:srgbClr val="008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b="1" dirty="0"/>
          </a:p>
          <a:p>
            <a:pPr>
              <a:defRPr/>
            </a:pPr>
            <a:r>
              <a:rPr lang="ru-RU" sz="1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Разработано</a:t>
            </a:r>
          </a:p>
          <a:p>
            <a:pPr>
              <a:defRPr/>
            </a:pPr>
            <a:r>
              <a:rPr lang="ru-RU" sz="1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методическое</a:t>
            </a:r>
          </a:p>
          <a:p>
            <a:pPr>
              <a:defRPr/>
            </a:pPr>
            <a:r>
              <a:rPr lang="ru-RU" sz="1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обеспечение </a:t>
            </a:r>
          </a:p>
          <a:p>
            <a:pPr>
              <a:defRPr/>
            </a:pPr>
            <a:r>
              <a:rPr lang="ru-RU" sz="1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проекта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1033" name="AutoShape 18"/>
          <p:cNvSpPr>
            <a:spLocks noChangeArrowheads="1"/>
          </p:cNvSpPr>
          <p:nvPr/>
        </p:nvSpPr>
        <p:spPr bwMode="auto">
          <a:xfrm rot="-2486308">
            <a:off x="2867025" y="3762375"/>
            <a:ext cx="730250" cy="538163"/>
          </a:xfrm>
          <a:prstGeom prst="rightArrow">
            <a:avLst>
              <a:gd name="adj1" fmla="val 50000"/>
              <a:gd name="adj2" fmla="val 33923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034" name="AutoShape 19"/>
          <p:cNvSpPr>
            <a:spLocks noChangeArrowheads="1"/>
          </p:cNvSpPr>
          <p:nvPr/>
        </p:nvSpPr>
        <p:spPr bwMode="auto">
          <a:xfrm rot="3536211">
            <a:off x="5447507" y="3858418"/>
            <a:ext cx="730250" cy="538163"/>
          </a:xfrm>
          <a:prstGeom prst="rightArrow">
            <a:avLst>
              <a:gd name="adj1" fmla="val 50000"/>
              <a:gd name="adj2" fmla="val 33923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035" name="AutoShape 20"/>
          <p:cNvSpPr>
            <a:spLocks noChangeArrowheads="1"/>
          </p:cNvSpPr>
          <p:nvPr/>
        </p:nvSpPr>
        <p:spPr bwMode="auto">
          <a:xfrm rot="10800000">
            <a:off x="4010025" y="5232400"/>
            <a:ext cx="730250" cy="538163"/>
          </a:xfrm>
          <a:prstGeom prst="rightArrow">
            <a:avLst>
              <a:gd name="adj1" fmla="val 50000"/>
              <a:gd name="adj2" fmla="val 33923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3" descr="Scan000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914900" y="857249"/>
            <a:ext cx="3771900" cy="5067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 contourW="57150">
            <a:contourClr>
              <a:schemeClr val="tx1">
                <a:lumMod val="60000"/>
                <a:lumOff val="40000"/>
              </a:schemeClr>
            </a:contourClr>
          </a:sp3d>
        </p:spPr>
      </p:pic>
      <p:pic>
        <p:nvPicPr>
          <p:cNvPr id="51204" name="Picture 4" descr="Scan000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33400" y="857249"/>
            <a:ext cx="3771901" cy="5067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 contourW="38100">
            <a:contourClr>
              <a:schemeClr val="tx1">
                <a:lumMod val="60000"/>
                <a:lumOff val="40000"/>
              </a:schemeClr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57325" y="-809626"/>
            <a:ext cx="6057900" cy="8401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2" y="352425"/>
            <a:ext cx="2798763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038" y="342900"/>
            <a:ext cx="2689225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3684588"/>
            <a:ext cx="2755900" cy="2749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037" y="3684588"/>
            <a:ext cx="2689225" cy="2749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051" y="1701004"/>
            <a:ext cx="2947986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458353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нутый угол 6"/>
          <p:cNvSpPr>
            <a:spLocks noChangeArrowheads="1"/>
          </p:cNvSpPr>
          <p:nvPr/>
        </p:nvSpPr>
        <p:spPr bwMode="auto">
          <a:xfrm>
            <a:off x="417513" y="534988"/>
            <a:ext cx="8269287" cy="5670550"/>
          </a:xfrm>
          <a:prstGeom prst="foldedCorner">
            <a:avLst>
              <a:gd name="adj" fmla="val 16667"/>
            </a:avLst>
          </a:prstGeom>
          <a:solidFill>
            <a:srgbClr val="00808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eaLnBrk="0" hangingPunct="0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417513" y="858545"/>
            <a:ext cx="8269287" cy="475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defRPr/>
            </a:pPr>
            <a:endParaRPr lang="ru-RU" b="1" dirty="0">
              <a:effectLst>
                <a:outerShdw blurRad="38100" dist="38100" dir="2700000" algn="tl">
                  <a:srgbClr val="000000"/>
                </a:outerShdw>
              </a:effectLst>
              <a:latin typeface="Courier New" pitchFamily="49" charset="0"/>
              <a:ea typeface="Times New Roman" pitchFamily="18" charset="0"/>
              <a:cs typeface="Courier New" pitchFamily="49" charset="0"/>
            </a:endParaRPr>
          </a:p>
          <a:p>
            <a:pPr eaLnBrk="0" hangingPunct="0">
              <a:defRPr/>
            </a:pPr>
            <a:endParaRPr lang="ru-RU" b="1" dirty="0">
              <a:effectLst>
                <a:outerShdw blurRad="38100" dist="38100" dir="2700000" algn="tl">
                  <a:srgbClr val="000000"/>
                </a:outerShdw>
              </a:effectLst>
              <a:latin typeface="Courier New" pitchFamily="49" charset="0"/>
              <a:ea typeface="Times New Roman" pitchFamily="18" charset="0"/>
              <a:cs typeface="Courier New" pitchFamily="49" charset="0"/>
            </a:endParaRPr>
          </a:p>
          <a:p>
            <a:pPr eaLnBrk="0" hangingPunct="0">
              <a:lnSpc>
                <a:spcPct val="150000"/>
              </a:lnSpc>
              <a:defRPr/>
            </a:pPr>
            <a:r>
              <a: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ea typeface="Times New Roman" pitchFamily="18" charset="0"/>
                <a:cs typeface="Courier New" pitchFamily="49" charset="0"/>
              </a:rPr>
              <a:t>РАССКАЗ </a:t>
            </a:r>
            <a:r>
              <a:rPr lang="ru-RU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urier New" pitchFamily="49" charset="0"/>
                <a:ea typeface="Times New Roman" pitchFamily="18" charset="0"/>
                <a:cs typeface="Courier New" pitchFamily="49" charset="0"/>
              </a:rPr>
              <a:t>РОСЛОВОЙ АЛЕКСАНДРЫ</a:t>
            </a:r>
            <a:endParaRPr lang="ru-RU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Times New Roman" pitchFamily="18" charset="0"/>
              <a:cs typeface="Courier New" pitchFamily="49" charset="0"/>
            </a:endParaRPr>
          </a:p>
          <a:p>
            <a:pPr eaLnBrk="0" hangingPunct="0">
              <a:lnSpc>
                <a:spcPct val="150000"/>
              </a:lnSpc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Times New Roman" pitchFamily="18" charset="0"/>
                <a:cs typeface="Courier New" pitchFamily="49" charset="0"/>
              </a:rPr>
              <a:t>«</a:t>
            </a:r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Times New Roman" pitchFamily="18" charset="0"/>
                <a:cs typeface="Courier New" pitchFamily="49" charset="0"/>
              </a:rPr>
              <a:t>МОЯ СЕСТРА»</a:t>
            </a:r>
            <a:endParaRPr lang="ru-RU" sz="20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Times New Roman" pitchFamily="18" charset="0"/>
              <a:cs typeface="Courier New" pitchFamily="49" charset="0"/>
            </a:endParaRPr>
          </a:p>
          <a:p>
            <a:pPr algn="l" eaLnBrk="0" hangingPunct="0">
              <a:lnSpc>
                <a:spcPct val="150000"/>
              </a:lnSpc>
              <a:defRPr/>
            </a:pPr>
            <a:r>
              <a:rPr lang="ru-RU" sz="28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Я </a:t>
            </a:r>
            <a:r>
              <a:rPr lang="ru-RU" sz="28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немыслимо </a:t>
            </a:r>
            <a:r>
              <a:rPr lang="ru-RU" sz="28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богата, </a:t>
            </a:r>
            <a:r>
              <a:rPr lang="ru-RU" sz="28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потому что в моей    жизни    </a:t>
            </a:r>
            <a:r>
              <a:rPr lang="ru-RU" sz="28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появилась  сестра. Мою сестру зовут Мария. Ей </a:t>
            </a:r>
            <a:r>
              <a:rPr lang="ru-RU" sz="28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1</a:t>
            </a:r>
            <a:r>
              <a:rPr lang="ru-RU" sz="28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месяц, она учиться жить. </a:t>
            </a:r>
            <a:r>
              <a:rPr lang="ru-RU" sz="28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Когда я с </a:t>
            </a:r>
            <a:r>
              <a:rPr lang="ru-RU" sz="28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ней </a:t>
            </a:r>
            <a:r>
              <a:rPr lang="ru-RU" sz="28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играю, </a:t>
            </a:r>
            <a:r>
              <a:rPr lang="ru-RU" sz="28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она </a:t>
            </a:r>
            <a:r>
              <a:rPr lang="ru-RU" sz="28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улыбается. Я </a:t>
            </a:r>
            <a:r>
              <a:rPr lang="ru-RU" sz="2800" b="1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мечтала о сестре </a:t>
            </a:r>
            <a:r>
              <a:rPr lang="ru-RU" sz="28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Times New Roman" pitchFamily="18" charset="0"/>
                <a:cs typeface="Courier New" pitchFamily="49" charset="0"/>
              </a:rPr>
              <a:t>и моя мечта сбылась!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7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7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нутый угол 19"/>
          <p:cNvSpPr>
            <a:spLocks noChangeArrowheads="1"/>
          </p:cNvSpPr>
          <p:nvPr/>
        </p:nvSpPr>
        <p:spPr bwMode="auto">
          <a:xfrm>
            <a:off x="568325" y="601663"/>
            <a:ext cx="7966075" cy="5511800"/>
          </a:xfrm>
          <a:prstGeom prst="foldedCorner">
            <a:avLst>
              <a:gd name="adj" fmla="val 16667"/>
            </a:avLst>
          </a:prstGeom>
          <a:solidFill>
            <a:srgbClr val="008080"/>
          </a:solidFill>
          <a:ln w="9525" algn="ctr">
            <a:solidFill>
              <a:srgbClr val="29B8FF"/>
            </a:solidFill>
            <a:round/>
            <a:headEnd/>
            <a:tailEnd/>
          </a:ln>
        </p:spPr>
        <p:txBody>
          <a:bodyPr/>
          <a:lstStyle>
            <a:lvl1pPr defTabSz="182563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defTabSz="182563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defTabSz="182563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defTabSz="182563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defTabSz="182563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algn="ctr" defTabSz="182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algn="ctr" defTabSz="182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algn="ctr" defTabSz="182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algn="ctr" defTabSz="182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200" b="1" i="1">
                <a:latin typeface="Times New Roman" pitchFamily="18" charset="0"/>
                <a:cs typeface="Times New Roman" pitchFamily="18" charset="0"/>
              </a:rPr>
              <a:t>Теоретический этап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0" y="0"/>
            <a:ext cx="914400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endParaRPr lang="ru-RU" sz="3200" b="1" i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endParaRPr lang="ru-RU" sz="3200" b="1" i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endParaRPr lang="ru-RU" sz="3200" b="1" i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6" name="TextBox 7"/>
          <p:cNvSpPr txBox="1">
            <a:spLocks noChangeArrowheads="1"/>
          </p:cNvSpPr>
          <p:nvPr/>
        </p:nvSpPr>
        <p:spPr bwMode="auto">
          <a:xfrm>
            <a:off x="2960688" y="1863725"/>
            <a:ext cx="38401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3557" name="TextBox 8"/>
          <p:cNvSpPr txBox="1">
            <a:spLocks noChangeArrowheads="1"/>
          </p:cNvSpPr>
          <p:nvPr/>
        </p:nvSpPr>
        <p:spPr bwMode="auto">
          <a:xfrm flipH="1">
            <a:off x="822325" y="1281113"/>
            <a:ext cx="7237413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82563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defTabSz="182563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defTabSz="182563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defTabSz="182563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defTabSz="182563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algn="ctr" defTabSz="182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algn="ctr" defTabSz="182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algn="ctr" defTabSz="182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algn="ctr" defTabSz="182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 sz="2800" b="1" i="1">
                <a:latin typeface="Times New Roman" pitchFamily="18" charset="0"/>
                <a:cs typeface="Times New Roman" pitchFamily="18" charset="0"/>
              </a:rPr>
              <a:t>Цель: повышение уровня теоретической и методической подготовки педагогов.</a:t>
            </a:r>
          </a:p>
          <a:p>
            <a:pPr algn="just" eaLnBrk="1" hangingPunct="1"/>
            <a:endParaRPr lang="ru-RU" altLang="ru-RU" sz="2800" b="1" i="1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ru-RU" altLang="ru-RU" sz="2800" b="1" i="1">
                <a:latin typeface="Times New Roman" pitchFamily="18" charset="0"/>
                <a:cs typeface="Times New Roman" pitchFamily="18" charset="0"/>
              </a:rPr>
              <a:t>Изучение теории вопроса на:</a:t>
            </a:r>
          </a:p>
          <a:p>
            <a:pPr algn="l" eaLnBrk="1" hangingPunct="1"/>
            <a:r>
              <a:rPr lang="ru-RU" altLang="ru-RU" sz="2800" b="1" i="1">
                <a:latin typeface="Times New Roman" pitchFamily="18" charset="0"/>
                <a:cs typeface="Times New Roman" pitchFamily="18" charset="0"/>
              </a:rPr>
              <a:t>-консультациях;</a:t>
            </a:r>
          </a:p>
          <a:p>
            <a:pPr algn="l" eaLnBrk="1" hangingPunct="1"/>
            <a:r>
              <a:rPr lang="ru-RU" altLang="ru-RU" sz="2800" b="1" i="1">
                <a:latin typeface="Times New Roman" pitchFamily="18" charset="0"/>
                <a:cs typeface="Times New Roman" pitchFamily="18" charset="0"/>
              </a:rPr>
              <a:t>-педсоветах;</a:t>
            </a:r>
          </a:p>
          <a:p>
            <a:pPr algn="l" eaLnBrk="1" hangingPunct="1"/>
            <a:r>
              <a:rPr lang="ru-RU" altLang="ru-RU" sz="2800" b="1" i="1">
                <a:latin typeface="Times New Roman" pitchFamily="18" charset="0"/>
                <a:cs typeface="Times New Roman" pitchFamily="18" charset="0"/>
              </a:rPr>
              <a:t>-семинарах;</a:t>
            </a:r>
          </a:p>
          <a:p>
            <a:pPr algn="just" eaLnBrk="1" hangingPunct="1"/>
            <a:r>
              <a:rPr lang="ru-RU" altLang="ru-RU" sz="2800" b="1" i="1">
                <a:latin typeface="Times New Roman" pitchFamily="18" charset="0"/>
                <a:cs typeface="Times New Roman" pitchFamily="18" charset="0"/>
              </a:rPr>
              <a:t>- индивидуальной работе.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37900" y="-625475"/>
            <a:ext cx="6026924" cy="7966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Рота! . Подъем! :: . Уральский институт экономики, управления и права :: Нижнетагильский филиа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886" y="3618412"/>
            <a:ext cx="3735978" cy="296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Нижегородская область! . Природа, памятники культуры и зодчества! . Форум на Моторк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2" y="3618411"/>
            <a:ext cx="3941173" cy="296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Кстовское кольц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886" y="470218"/>
            <a:ext cx="3735978" cy="258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Кстовская земл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77" y="470218"/>
            <a:ext cx="4058738" cy="258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51464" y="-704056"/>
            <a:ext cx="6113466" cy="84620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947134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Фото города Кстово / ImageC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22" y="3384095"/>
            <a:ext cx="3933101" cy="319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10.05.13 В Нижегородской области подожгли венки у памятника &quot;Павшим воинам&quot; - TN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251" y="300447"/>
            <a:ext cx="4153990" cy="278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Фото города Кстово / ImageCM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19" y="300446"/>
            <a:ext cx="4037604" cy="278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Кстовская фотогалерея ::: КСТОВО.РУ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251" y="3384095"/>
            <a:ext cx="4153990" cy="319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85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&quot;Эко-Око&quot; - 57-й номер газеты от 02.06.2009 - Архив номер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74" y="457200"/>
            <a:ext cx="3709852" cy="291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orki Arkies H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319" y="457200"/>
            <a:ext cx="3793581" cy="291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Кстово Новая пожарная часть - БезФормата.Ru - Новост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75" y="3749040"/>
            <a:ext cx="3709852" cy="278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ФСКН России сегодня исполняется восемь лет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375" y="3905794"/>
            <a:ext cx="3819525" cy="262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87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нутый угол 6"/>
          <p:cNvSpPr>
            <a:spLocks noChangeArrowheads="1"/>
          </p:cNvSpPr>
          <p:nvPr/>
        </p:nvSpPr>
        <p:spPr bwMode="auto">
          <a:xfrm>
            <a:off x="469900" y="496888"/>
            <a:ext cx="8177213" cy="5799137"/>
          </a:xfrm>
          <a:prstGeom prst="foldedCorner">
            <a:avLst>
              <a:gd name="adj" fmla="val 16667"/>
            </a:avLst>
          </a:prstGeom>
          <a:solidFill>
            <a:srgbClr val="00808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eaLnBrk="0" hangingPunct="0"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549275" y="328613"/>
            <a:ext cx="82550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defRPr/>
            </a:pPr>
            <a:endParaRPr lang="ru-RU" sz="3200" b="1" i="1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ru-RU" sz="3200" b="1" i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Практический этап</a:t>
            </a:r>
          </a:p>
          <a:p>
            <a:pPr>
              <a:defRPr/>
            </a:pPr>
            <a:endParaRPr lang="ru-RU" sz="2000" b="1" i="1">
              <a:latin typeface="Times New Roman" pitchFamily="18" charset="0"/>
              <a:cs typeface="Times New Roman" pitchFamily="18" charset="0"/>
            </a:endParaRPr>
          </a:p>
          <a:p>
            <a:pPr algn="l">
              <a:defRPr/>
            </a:pPr>
            <a:endParaRPr lang="ru-RU" sz="2000" b="1" i="1">
              <a:latin typeface="Times New Roman" pitchFamily="18" charset="0"/>
              <a:cs typeface="Times New Roman" pitchFamily="18" charset="0"/>
            </a:endParaRPr>
          </a:p>
          <a:p>
            <a:pPr algn="l">
              <a:defRPr/>
            </a:pPr>
            <a:r>
              <a:rPr lang="ru-RU" sz="2800" b="1" i="1">
                <a:latin typeface="Times New Roman" pitchFamily="18" charset="0"/>
                <a:cs typeface="Times New Roman" pitchFamily="18" charset="0"/>
              </a:rPr>
              <a:t> Цель: оптимизировать проектирование            воспитательно – образовательного процесса.</a:t>
            </a:r>
            <a:br>
              <a:rPr lang="ru-RU" sz="2800" b="1" i="1">
                <a:latin typeface="Times New Roman" pitchFamily="18" charset="0"/>
                <a:cs typeface="Times New Roman" pitchFamily="18" charset="0"/>
              </a:rPr>
            </a:br>
            <a:endParaRPr lang="ru-RU" sz="2800" b="1" i="1">
              <a:latin typeface="Times New Roman" pitchFamily="18" charset="0"/>
              <a:cs typeface="Times New Roman" pitchFamily="18" charset="0"/>
            </a:endParaRPr>
          </a:p>
          <a:p>
            <a:pPr algn="l">
              <a:defRPr/>
            </a:pPr>
            <a:r>
              <a:rPr lang="ru-RU" sz="2800" b="1" i="1">
                <a:latin typeface="Times New Roman" pitchFamily="18" charset="0"/>
                <a:cs typeface="Times New Roman" pitchFamily="18" charset="0"/>
              </a:rPr>
              <a:t>  В рамках проектной деятельности </a:t>
            </a:r>
          </a:p>
          <a:p>
            <a:pPr algn="l">
              <a:defRPr/>
            </a:pPr>
            <a:r>
              <a:rPr lang="ru-RU" sz="2800" b="1" i="1">
                <a:latin typeface="Times New Roman" pitchFamily="18" charset="0"/>
                <a:cs typeface="Times New Roman" pitchFamily="18" charset="0"/>
              </a:rPr>
              <a:t>  - проводились мероприятия с детьми;</a:t>
            </a:r>
          </a:p>
          <a:p>
            <a:pPr algn="l">
              <a:defRPr/>
            </a:pPr>
            <a:r>
              <a:rPr lang="ru-RU" sz="2800" b="1" i="1">
                <a:latin typeface="Times New Roman" pitchFamily="18" charset="0"/>
                <a:cs typeface="Times New Roman" pitchFamily="18" charset="0"/>
              </a:rPr>
              <a:t>  - осуществлялось сотрудничество с родителями;</a:t>
            </a:r>
          </a:p>
          <a:p>
            <a:pPr algn="l">
              <a:defRPr/>
            </a:pPr>
            <a:r>
              <a:rPr lang="ru-RU" sz="2800" b="1" i="1">
                <a:latin typeface="Times New Roman" pitchFamily="18" charset="0"/>
                <a:cs typeface="Times New Roman" pitchFamily="18" charset="0"/>
              </a:rPr>
              <a:t>  - взаимодействие с педагогами.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7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7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70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70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70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IRBIS\Pictures\IMG_58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231103"/>
            <a:ext cx="5924550" cy="396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33576" y="646663"/>
            <a:ext cx="49053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3399"/>
                </a:solidFill>
              </a:rPr>
              <a:t>ВОТ </a:t>
            </a:r>
            <a:r>
              <a:rPr lang="ru-RU" b="1" dirty="0" smtClean="0">
                <a:solidFill>
                  <a:srgbClr val="003399"/>
                </a:solidFill>
              </a:rPr>
              <a:t>КАКИЕ </a:t>
            </a:r>
            <a:r>
              <a:rPr lang="ru-RU" b="1" dirty="0">
                <a:solidFill>
                  <a:srgbClr val="003399"/>
                </a:solidFill>
              </a:rPr>
              <a:t>НАШИ МАМЫ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195263"/>
            <a:ext cx="91440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r>
              <a:rPr lang="ru-RU" altLang="ru-RU" sz="3200" b="1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Знакомство детей с символикой осуществлялось в разных видах познавательной деятельности:</a:t>
            </a: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195263" y="5002213"/>
            <a:ext cx="5343525" cy="1855787"/>
          </a:xfrm>
          <a:prstGeom prst="cube">
            <a:avLst>
              <a:gd name="adj" fmla="val 25000"/>
            </a:avLst>
          </a:prstGeom>
          <a:solidFill>
            <a:srgbClr val="008080"/>
          </a:solidFill>
          <a:ln w="9525">
            <a:solidFill>
              <a:srgbClr val="004D73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536575" indent="-514350">
              <a:spcBef>
                <a:spcPts val="575"/>
              </a:spcBef>
              <a:defRPr/>
            </a:pPr>
            <a:r>
              <a:rPr lang="ru-RU" sz="28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Продуктивной:</a:t>
            </a:r>
          </a:p>
          <a:p>
            <a:pPr marL="536575" indent="-514350">
              <a:spcBef>
                <a:spcPts val="575"/>
              </a:spcBef>
              <a:defRPr/>
            </a:pPr>
            <a:r>
              <a:rPr lang="ru-RU" sz="28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аппликация, конструирование,</a:t>
            </a:r>
          </a:p>
          <a:p>
            <a:pPr marL="536575" indent="-514350">
              <a:spcBef>
                <a:spcPts val="575"/>
              </a:spcBef>
              <a:defRPr/>
            </a:pPr>
            <a:r>
              <a:rPr lang="ru-RU" sz="28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изо</a:t>
            </a:r>
            <a:r>
              <a:rPr lang="ru-RU" sz="2800" b="1" i="1" dirty="0">
                <a:solidFill>
                  <a:srgbClr val="00334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2032000" y="3160713"/>
            <a:ext cx="5341938" cy="1841500"/>
          </a:xfrm>
          <a:prstGeom prst="cube">
            <a:avLst>
              <a:gd name="adj" fmla="val 25000"/>
            </a:avLst>
          </a:prstGeom>
          <a:solidFill>
            <a:srgbClr val="008080"/>
          </a:solidFill>
          <a:ln w="9525">
            <a:solidFill>
              <a:srgbClr val="004D73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536575" indent="-514350">
              <a:spcBef>
                <a:spcPts val="575"/>
              </a:spcBef>
              <a:defRPr/>
            </a:pPr>
            <a:r>
              <a:rPr lang="ru-RU" sz="28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Игровой: </a:t>
            </a:r>
          </a:p>
          <a:p>
            <a:pPr marL="536575" indent="-514350">
              <a:spcBef>
                <a:spcPts val="575"/>
              </a:spcBef>
              <a:defRPr/>
            </a:pPr>
            <a:r>
              <a:rPr lang="ru-RU" sz="28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дидактические, режиссерские,</a:t>
            </a:r>
          </a:p>
          <a:p>
            <a:pPr marL="536575" indent="-514350">
              <a:spcBef>
                <a:spcPts val="575"/>
              </a:spcBef>
              <a:defRPr/>
            </a:pPr>
            <a:r>
              <a:rPr lang="ru-RU" sz="28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подвижные игры.</a:t>
            </a: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3802063" y="1323975"/>
            <a:ext cx="5341937" cy="1836738"/>
          </a:xfrm>
          <a:prstGeom prst="cube">
            <a:avLst>
              <a:gd name="adj" fmla="val 25000"/>
            </a:avLst>
          </a:prstGeom>
          <a:solidFill>
            <a:srgbClr val="008080"/>
          </a:solidFill>
          <a:ln w="9525">
            <a:solidFill>
              <a:srgbClr val="004D73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536575" indent="-514350">
              <a:spcBef>
                <a:spcPts val="575"/>
              </a:spcBef>
              <a:defRPr/>
            </a:pPr>
            <a:r>
              <a:rPr lang="ru-RU" sz="28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Учебной: </a:t>
            </a:r>
          </a:p>
          <a:p>
            <a:pPr marL="536575" indent="-514350">
              <a:spcBef>
                <a:spcPts val="575"/>
              </a:spcBef>
              <a:defRPr/>
            </a:pPr>
            <a:r>
              <a:rPr lang="ru-RU" sz="28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занятия по ознакомлению</a:t>
            </a:r>
          </a:p>
          <a:p>
            <a:pPr marL="536575" indent="-514350">
              <a:spcBef>
                <a:spcPts val="575"/>
              </a:spcBef>
              <a:defRPr/>
            </a:pPr>
            <a:r>
              <a:rPr lang="ru-RU" sz="28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с гербом и флагом.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7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3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482600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sz="3200" b="1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Результативность работы по проекту:</a:t>
            </a:r>
          </a:p>
          <a:p>
            <a:pPr algn="l" eaLnBrk="0" hangingPunct="0">
              <a:defRPr/>
            </a:pPr>
            <a:endParaRPr lang="ru-RU" sz="3200" b="1" i="1" dirty="0">
              <a:solidFill>
                <a:srgbClr val="00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00038" y="1331913"/>
            <a:ext cx="8504237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buFont typeface="Wingdings" pitchFamily="2" charset="2"/>
              <a:buChar char="ü"/>
              <a:defRPr/>
            </a:pPr>
            <a:r>
              <a:rPr lang="ru-RU" sz="24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Создание альбома с семейными гербами; </a:t>
            </a:r>
          </a:p>
          <a:p>
            <a:pPr algn="l" eaLnBrk="0" hangingPunct="0">
              <a:buFont typeface="Wingdings" pitchFamily="2" charset="2"/>
              <a:buChar char="ü"/>
              <a:defRPr/>
            </a:pPr>
            <a:r>
              <a:rPr lang="ru-RU" sz="24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Разработка методических рекомендаций для    воспитателей. </a:t>
            </a:r>
          </a:p>
          <a:p>
            <a:pPr algn="l" eaLnBrk="0" hangingPunct="0">
              <a:defRPr/>
            </a:pPr>
            <a:r>
              <a:rPr lang="ru-RU" dirty="0">
                <a:latin typeface="Arial" charset="0"/>
              </a:rPr>
              <a:t> </a:t>
            </a:r>
          </a:p>
        </p:txBody>
      </p:sp>
      <p:pic>
        <p:nvPicPr>
          <p:cNvPr id="52227" name="Picture 3" descr="C:\Documents and Settings\Администратор.COMP\Рабочий стол\Новая папка (3)\IMG_43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38" y="2325688"/>
            <a:ext cx="2687637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4" descr="C:\Documents and Settings\Администратор.COMP\Рабочий стол\Новая папка (3)\IMG_43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2725738"/>
            <a:ext cx="2482850" cy="316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5" descr="C:\Documents and Settings\Администратор.COMP\Рабочий стол\Новая папка (3)\IMG_43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3344863"/>
            <a:ext cx="2516188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20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RBIS\Pictures\IMG_08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33" y="573683"/>
            <a:ext cx="3814353" cy="301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IRBIS\Pictures\IMG_08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739" y="573683"/>
            <a:ext cx="3993967" cy="301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77739" y="198196"/>
            <a:ext cx="4558394" cy="385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ГЕРБ СЕМЬИ  ПРОНИНЫХ</a:t>
            </a:r>
            <a:endParaRPr lang="ru-RU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726624" y="136596"/>
            <a:ext cx="58864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ГЕРБ СЕМЬИ  ШИПОНОВЫХ</a:t>
            </a:r>
          </a:p>
        </p:txBody>
      </p:sp>
      <p:pic>
        <p:nvPicPr>
          <p:cNvPr id="1026" name="Picture 2" descr="C:\Users\IRBIS\Pictures\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08" y="4056426"/>
            <a:ext cx="3814354" cy="254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IMG_09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954" y="3988806"/>
            <a:ext cx="4111535" cy="257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709" y="3621954"/>
            <a:ext cx="7909560" cy="459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09" y="3535278"/>
            <a:ext cx="8257906" cy="52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71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RBIS\Documents\СКОРЫНИНЫХ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43" y="516822"/>
            <a:ext cx="3789273" cy="282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285751" y="75674"/>
            <a:ext cx="47213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ГЕРБ СЕМЬИ СКОРЫНИНЫХ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IRBIS\Documents\КУРМАШОВЫХ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28096" y="3067245"/>
            <a:ext cx="2943213" cy="424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5812" y="3378825"/>
            <a:ext cx="4522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ГЕРБ  СЕМЬИ  КУРМАШОВЫХ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C:\Users\IRBIS\Pictures\IMG_08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309" y="516823"/>
            <a:ext cx="4130876" cy="286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IRBIS\Pictures\67f189d4eabcf22b27de752d8fa7de6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615" y="3717244"/>
            <a:ext cx="3848099" cy="298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607116" y="49723"/>
            <a:ext cx="85930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ГЕРБ СЕМЬИ ДЕГТЕВЫХ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50" y="3399601"/>
            <a:ext cx="6737041" cy="640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39670" y="-692590"/>
            <a:ext cx="6751566" cy="83496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IRBIS\Desktop\Document_3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3" y="228600"/>
            <a:ext cx="3857627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IRBIS\Desktop\Document_7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228600"/>
            <a:ext cx="42291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IRBIS\Desktop\Document_4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74" y="3284540"/>
            <a:ext cx="3969526" cy="309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IRBIS\Desktop\Document_8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11761" y="2682879"/>
            <a:ext cx="3097213" cy="430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224629"/>
            <a:ext cx="7258050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4630"/>
            <a:ext cx="6838950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1" y="3371851"/>
            <a:ext cx="5946775" cy="48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613" y="3371850"/>
            <a:ext cx="6383337" cy="533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7" name="Picture 3" descr="D:\IMG_6899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2996" y="-1142999"/>
            <a:ext cx="6858003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95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8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1276350"/>
            <a:ext cx="6705600" cy="3562350"/>
          </a:xfrm>
        </p:spPr>
        <p:txBody>
          <a:bodyPr anchor="b"/>
          <a:lstStyle/>
          <a:p>
            <a:pPr algn="ctr" eaLnBrk="1" hangingPunct="1">
              <a:defRPr/>
            </a:pPr>
            <a:r>
              <a:rPr lang="ru-RU" sz="6600" b="1" i="1" dirty="0" smtClean="0">
                <a:solidFill>
                  <a:srgbClr val="003399"/>
                </a:solidFill>
                <a:latin typeface="Times New Roman" pitchFamily="18" charset="0"/>
              </a:rPr>
              <a:t>Благодарю  </a:t>
            </a:r>
            <a:br>
              <a:rPr lang="ru-RU" sz="6600" b="1" i="1" dirty="0" smtClean="0">
                <a:solidFill>
                  <a:srgbClr val="003399"/>
                </a:solidFill>
                <a:latin typeface="Times New Roman" pitchFamily="18" charset="0"/>
              </a:rPr>
            </a:br>
            <a:r>
              <a:rPr lang="ru-RU" sz="6600" b="1" i="1" dirty="0" smtClean="0">
                <a:solidFill>
                  <a:srgbClr val="003399"/>
                </a:solidFill>
                <a:latin typeface="Times New Roman" pitchFamily="18" charset="0"/>
              </a:rPr>
              <a:t>за </a:t>
            </a:r>
            <a:br>
              <a:rPr lang="ru-RU" sz="6600" b="1" i="1" dirty="0" smtClean="0">
                <a:solidFill>
                  <a:srgbClr val="003399"/>
                </a:solidFill>
                <a:latin typeface="Times New Roman" pitchFamily="18" charset="0"/>
              </a:rPr>
            </a:br>
            <a:r>
              <a:rPr lang="ru-RU" sz="6600" b="1" i="1" dirty="0" smtClean="0">
                <a:solidFill>
                  <a:srgbClr val="003399"/>
                </a:solidFill>
                <a:latin typeface="Times New Roman" pitchFamily="18" charset="0"/>
              </a:rPr>
              <a:t>внимание 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81125" y="-657225"/>
            <a:ext cx="6057900" cy="8286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0" y="0"/>
            <a:ext cx="9144000" cy="2452688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endParaRPr lang="ru-RU" altLang="ru-RU" dirty="0">
              <a:latin typeface="Arial" charset="0"/>
            </a:endParaRPr>
          </a:p>
          <a:p>
            <a:endParaRPr lang="ru-RU" altLang="ru-RU" dirty="0">
              <a:latin typeface="Arial" charset="0"/>
            </a:endParaRPr>
          </a:p>
          <a:p>
            <a:endParaRPr lang="ru-RU" altLang="ru-RU" dirty="0">
              <a:latin typeface="Arial" charset="0"/>
            </a:endParaRPr>
          </a:p>
          <a:p>
            <a:r>
              <a:rPr lang="ru-RU" altLang="ru-RU" dirty="0">
                <a:latin typeface="Arial" charset="0"/>
              </a:rPr>
              <a:t> </a:t>
            </a:r>
            <a:r>
              <a:rPr lang="ru-RU" alt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Патриотическое воспитание </a:t>
            </a:r>
            <a:r>
              <a:rPr lang="ru-RU" alt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одна из самых актуальных тем в работе  с дошкольниками.</a:t>
            </a:r>
            <a:r>
              <a:rPr lang="ru-RU" altLang="ru-RU" sz="2400" b="1" i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altLang="ru-RU" sz="2400" dirty="0">
                <a:latin typeface="Arial" charset="0"/>
              </a:rPr>
              <a:t/>
            </a:r>
            <a:br>
              <a:rPr lang="ru-RU" altLang="ru-RU" sz="2400" dirty="0">
                <a:latin typeface="Arial" charset="0"/>
              </a:rPr>
            </a:br>
            <a:r>
              <a:rPr lang="ru-RU" altLang="ru-RU" dirty="0">
                <a:latin typeface="Arial" charset="0"/>
              </a:rPr>
              <a:t/>
            </a:r>
            <a:br>
              <a:rPr lang="ru-RU" altLang="ru-RU" dirty="0">
                <a:latin typeface="Arial" charset="0"/>
              </a:rPr>
            </a:br>
            <a:r>
              <a:rPr lang="ru-RU" altLang="ru-RU" dirty="0">
                <a:latin typeface="Arial" charset="0"/>
              </a:rPr>
              <a:t/>
            </a:r>
            <a:br>
              <a:rPr lang="ru-RU" altLang="ru-RU" dirty="0">
                <a:latin typeface="Arial" charset="0"/>
              </a:rPr>
            </a:br>
            <a:endParaRPr lang="ru-RU" altLang="ru-RU" dirty="0">
              <a:latin typeface="Arial" charset="0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0" y="2244725"/>
            <a:ext cx="9144000" cy="2409825"/>
          </a:xfrm>
          <a:prstGeom prst="rect">
            <a:avLst/>
          </a:prstGeom>
          <a:solidFill>
            <a:srgbClr val="00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r>
              <a:rPr lang="ru-RU" altLang="ru-RU" dirty="0">
                <a:latin typeface="Arial" charset="0"/>
              </a:rPr>
              <a:t/>
            </a:r>
            <a:br>
              <a:rPr lang="ru-RU" altLang="ru-RU" dirty="0">
                <a:latin typeface="Arial" charset="0"/>
              </a:rPr>
            </a:br>
            <a:r>
              <a:rPr lang="ru-RU" altLang="ru-RU" dirty="0">
                <a:latin typeface="Arial" charset="0"/>
              </a:rPr>
              <a:t>   </a:t>
            </a:r>
            <a:r>
              <a:rPr lang="ru-RU" altLang="ru-RU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ru-RU" altLang="ru-RU" sz="2400" b="1" dirty="0">
                <a:latin typeface="Arial" charset="0"/>
              </a:rPr>
              <a:t>«</a:t>
            </a:r>
            <a:r>
              <a:rPr lang="ru-RU" altLang="ru-RU" sz="2400" b="1" i="1" dirty="0">
                <a:latin typeface="Times New Roman" pitchFamily="18" charset="0"/>
                <a:cs typeface="Times New Roman" pitchFamily="18" charset="0"/>
              </a:rPr>
              <a:t>Народ, который не знает своей культуры и истории, - </a:t>
            </a:r>
            <a:r>
              <a:rPr lang="ru-RU" altLang="ru-RU" sz="2400" b="1" i="1" dirty="0" err="1">
                <a:latin typeface="Times New Roman" pitchFamily="18" charset="0"/>
                <a:cs typeface="Times New Roman" pitchFamily="18" charset="0"/>
              </a:rPr>
              <a:t>презренен</a:t>
            </a:r>
            <a:r>
              <a:rPr lang="ru-RU" altLang="ru-RU" sz="2400" b="1" i="1">
                <a:latin typeface="Times New Roman" pitchFamily="18" charset="0"/>
                <a:cs typeface="Times New Roman" pitchFamily="18" charset="0"/>
              </a:rPr>
              <a:t>, легкомысленен». Н.М. Карамзин.</a:t>
            </a:r>
            <a:r>
              <a:rPr lang="ru-RU" altLang="ru-RU" sz="2400" b="1">
                <a:latin typeface="Arial" charset="0"/>
              </a:rPr>
              <a:t/>
            </a:r>
            <a:br>
              <a:rPr lang="ru-RU" altLang="ru-RU" sz="2400" b="1">
                <a:latin typeface="Arial" charset="0"/>
              </a:rPr>
            </a:br>
            <a:r>
              <a:rPr lang="ru-RU" altLang="ru-RU" sz="2400">
                <a:latin typeface="Arial" charset="0"/>
              </a:rPr>
              <a:t/>
            </a:r>
            <a:br>
              <a:rPr lang="ru-RU" altLang="ru-RU" sz="2400">
                <a:latin typeface="Arial" charset="0"/>
              </a:rPr>
            </a:br>
            <a:endParaRPr lang="ru-RU" altLang="ru-RU" sz="2400">
              <a:latin typeface="Arial" charset="0"/>
            </a:endParaRPr>
          </a:p>
          <a:p>
            <a:pPr algn="l"/>
            <a:endParaRPr lang="ru-RU" altLang="ru-RU">
              <a:solidFill>
                <a:srgbClr val="29B8FF"/>
              </a:solidFill>
              <a:latin typeface="Arial" charset="0"/>
            </a:endParaRPr>
          </a:p>
          <a:p>
            <a:pPr algn="l"/>
            <a:endParaRPr lang="ru-RU" altLang="ru-RU">
              <a:solidFill>
                <a:srgbClr val="29B8FF"/>
              </a:solidFill>
              <a:latin typeface="Arial" charset="0"/>
            </a:endParaRPr>
          </a:p>
          <a:p>
            <a:pPr algn="l"/>
            <a:endParaRPr lang="ru-RU" altLang="ru-RU">
              <a:solidFill>
                <a:srgbClr val="29B8FF"/>
              </a:solidFill>
              <a:latin typeface="Arial" charset="0"/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0" y="4475163"/>
            <a:ext cx="9144000" cy="2382837"/>
          </a:xfrm>
          <a:prstGeom prst="rect">
            <a:avLst/>
          </a:prstGeom>
          <a:solidFill>
            <a:srgbClr val="FF33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r>
              <a:rPr lang="ru-RU" altLang="ru-RU" sz="2400" b="1" i="1">
                <a:latin typeface="Times New Roman" pitchFamily="18" charset="0"/>
                <a:cs typeface="Times New Roman" pitchFamily="18" charset="0"/>
              </a:rPr>
              <a:t>Важной составляющей патриотического воспитания является знакомство с основными  символами нашей страны, гербами и флагами городов России.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0" y="0"/>
            <a:ext cx="9286875" cy="728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l">
              <a:lnSpc>
                <a:spcPct val="90000"/>
              </a:lnSpc>
              <a:defRPr/>
            </a:pPr>
            <a:r>
              <a:rPr lang="ru-RU" sz="2400" kern="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1026" name="Picture 2" descr="D:\IMG_60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4" y="287337"/>
            <a:ext cx="8677275" cy="605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81125" y="-619125"/>
            <a:ext cx="6210300" cy="798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860297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52575" y="-733425"/>
            <a:ext cx="6076950" cy="800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298711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1075" y="-714375"/>
            <a:ext cx="714375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927255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2050" y="-838200"/>
            <a:ext cx="6858000" cy="85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539930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6417" y="-758597"/>
            <a:ext cx="6893775" cy="841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71371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253311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8226" y="-1247775"/>
            <a:ext cx="706755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617050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490694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38275" y="-1152525"/>
            <a:ext cx="626745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297518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04950" y="-800100"/>
            <a:ext cx="6096000" cy="845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53614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14400"/>
            <a:ext cx="4381500" cy="28575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181100" y="258998"/>
            <a:ext cx="6286500" cy="504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07950" lvl="0" indent="457200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Герб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Российской Федерации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81100" y="4179838"/>
            <a:ext cx="67246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гербе изображен двуглавый орел, смотрящий на запад и на Восток. Орел – это гордая и свободная птица, золотой цвет символизирует богатство нашей страны, а расправленные крылья похожи на лучи солнца. Символы самодержавия: скипетр, держава, и три короны</a:t>
            </a:r>
            <a:r>
              <a:rPr lang="ru-RU" sz="2000" b="1" i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026" name="Picture 2" descr="C:\Users\IRBIS\Pictures\IMG_53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258998"/>
            <a:ext cx="8248650" cy="6065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36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1257300"/>
            <a:ext cx="4210050" cy="46441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83834" y="1543965"/>
            <a:ext cx="4644190" cy="407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916888"/>
      </p:ext>
    </p:extLst>
  </p:cSld>
  <p:clrMapOvr>
    <a:masterClrMapping/>
  </p:clrMapOvr>
  <p:transition spd="med">
    <p:strips dir="l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1975" y="2847978"/>
            <a:ext cx="3400428" cy="42005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72064" y="2881316"/>
            <a:ext cx="3400425" cy="41338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4865" y="-433388"/>
            <a:ext cx="2914647" cy="42005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38752" y="-323852"/>
            <a:ext cx="2914648" cy="398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087061"/>
      </p:ext>
    </p:extLst>
  </p:cSld>
  <p:clrMapOvr>
    <a:masterClrMapping/>
  </p:clrMapOvr>
  <p:transition spd="med">
    <p:strips dir="ld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10791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39714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587791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0075"/>
            <a:ext cx="1905000" cy="14287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600075"/>
            <a:ext cx="1905000" cy="14287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600075"/>
            <a:ext cx="1905000" cy="1428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714625"/>
            <a:ext cx="1905000" cy="14287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350" y="4772025"/>
            <a:ext cx="1962150" cy="14287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772025"/>
            <a:ext cx="1905000" cy="14287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4772025"/>
            <a:ext cx="1905000" cy="14287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714625"/>
            <a:ext cx="2057400" cy="14287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2714625"/>
            <a:ext cx="190500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2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00200" y="-876300"/>
            <a:ext cx="5943600" cy="83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100190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09700" y="-647700"/>
            <a:ext cx="6096000" cy="819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910857"/>
      </p:ext>
    </p:extLst>
  </p:cSld>
  <p:clrMapOvr>
    <a:masterClrMapping/>
  </p:clrMapOvr>
  <p:transition spd="med">
    <p:strips dir="ld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23875" y="1285875"/>
            <a:ext cx="5791200" cy="43243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19524" y="1266827"/>
            <a:ext cx="5791202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55928"/>
      </p:ext>
    </p:extLst>
  </p:cSld>
  <p:clrMapOvr>
    <a:masterClrMapping/>
  </p:clrMapOvr>
  <p:transition spd="med">
    <p:strips dir="ld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4581525"/>
            <a:ext cx="1905000" cy="18002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50" y="4581525"/>
            <a:ext cx="2286000" cy="18002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700" y="4581524"/>
            <a:ext cx="2247900" cy="18002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314324"/>
            <a:ext cx="2286000" cy="16478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950" y="314324"/>
            <a:ext cx="2266950" cy="15382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350" y="369091"/>
            <a:ext cx="2000250" cy="14835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324099"/>
            <a:ext cx="2686050" cy="19859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975" y="2193130"/>
            <a:ext cx="2714625" cy="198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10382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417513" y="2144713"/>
            <a:ext cx="8540750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3050" indent="-273050" algn="l">
              <a:spcBef>
                <a:spcPts val="575"/>
              </a:spcBef>
              <a:buFont typeface="Wingdings 2" pitchFamily="18" charset="2"/>
              <a:buNone/>
              <a:defRPr/>
            </a:pPr>
            <a:r>
              <a:rPr lang="ru-RU" sz="2000" b="1" 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b="1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Как же помочь ребенку глубже уяснить смысл такого сложного понятия   государственного символа, как герб? </a:t>
            </a:r>
          </a:p>
          <a:p>
            <a:pPr marL="273050" indent="-273050" algn="l">
              <a:spcBef>
                <a:spcPts val="575"/>
              </a:spcBef>
              <a:buFont typeface="Wingdings 2" pitchFamily="18" charset="2"/>
              <a:buNone/>
              <a:defRPr/>
            </a:pPr>
            <a:r>
              <a:rPr lang="ru-RU" sz="2000" b="1" i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   Каждый герб – это шкатулка с секретом: он  поведает много интересного о том месте, где живет человек, об  основной «профессии» самого населенного пункта, о природе, окружающей город, а научившись разгадывать эти секреты, дети узнают историю нашей страны, разнообразие  ее природы.</a:t>
            </a:r>
          </a:p>
          <a:p>
            <a:pPr marL="273050" indent="-273050" algn="l">
              <a:spcBef>
                <a:spcPts val="575"/>
              </a:spcBef>
              <a:buFont typeface="Wingdings 2" pitchFamily="18" charset="2"/>
              <a:buNone/>
              <a:defRPr/>
            </a:pPr>
            <a:endParaRPr lang="ru-RU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1026" name="Picture 2" descr="Группа компаний - Нижегородская област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00" y="115161"/>
            <a:ext cx="3230500" cy="196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Вольная часть как фактор отражения административно-территори…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50" y="177437"/>
            <a:ext cx="3052127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герб Ардатовского район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444389"/>
            <a:ext cx="1186316" cy="217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герб Городецкого район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090" y="4499587"/>
            <a:ext cx="1267053" cy="212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герб Лысковского муниципального район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404" y="4471988"/>
            <a:ext cx="1227093" cy="217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герб Спасского МР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4458189"/>
            <a:ext cx="1255531" cy="214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герб Тоншаевского муниципального  района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227" y="4444389"/>
            <a:ext cx="1333500" cy="214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герб города Чкаловска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763" y="4471988"/>
            <a:ext cx="1333500" cy="212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35481" y="115161"/>
            <a:ext cx="23560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3399"/>
                </a:solidFill>
              </a:rPr>
              <a:t>Герб Кстово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17512" y="177437"/>
            <a:ext cx="34364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3399"/>
                </a:solidFill>
              </a:rPr>
              <a:t>Герб  </a:t>
            </a:r>
            <a:r>
              <a:rPr lang="ru-RU" b="1" dirty="0" smtClean="0">
                <a:solidFill>
                  <a:srgbClr val="003399"/>
                </a:solidFill>
              </a:rPr>
              <a:t>Нижнего </a:t>
            </a:r>
            <a:r>
              <a:rPr lang="ru-RU" b="1" dirty="0" err="1">
                <a:solidFill>
                  <a:srgbClr val="003399"/>
                </a:solidFill>
              </a:rPr>
              <a:t>Ногорода</a:t>
            </a:r>
            <a:endParaRPr lang="ru-RU" b="1" dirty="0">
              <a:solidFill>
                <a:srgbClr val="003399"/>
              </a:solidFill>
            </a:endParaRPr>
          </a:p>
        </p:txBody>
      </p:sp>
      <p:pic>
        <p:nvPicPr>
          <p:cNvPr id="2051" name="Picture 3" descr="C:\Users\IRBIS\Pictures\IMG_545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2" y="120564"/>
            <a:ext cx="8729662" cy="661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017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437562"/>
      </p:ext>
    </p:extLst>
  </p:cSld>
  <p:clrMapOvr>
    <a:masterClrMapping/>
  </p:clrMapOvr>
  <p:transition spd="med">
    <p:strips dir="ld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179536"/>
      </p:ext>
    </p:extLst>
  </p:cSld>
  <p:clrMapOvr>
    <a:masterClrMapping/>
  </p:clrMapOvr>
  <p:transition spd="med">
    <p:strips dir="ld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75" y="1498600"/>
            <a:ext cx="5480050" cy="385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105938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Горизонтальный свиток 8"/>
          <p:cNvSpPr>
            <a:spLocks noChangeArrowheads="1"/>
          </p:cNvSpPr>
          <p:nvPr/>
        </p:nvSpPr>
        <p:spPr bwMode="auto">
          <a:xfrm>
            <a:off x="-12700" y="3783013"/>
            <a:ext cx="9144000" cy="3519487"/>
          </a:xfrm>
          <a:prstGeom prst="horizontalScroll">
            <a:avLst>
              <a:gd name="adj" fmla="val 12500"/>
            </a:avLst>
          </a:prstGeom>
          <a:solidFill>
            <a:srgbClr val="00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dirty="0">
              <a:latin typeface="Arial" charset="0"/>
            </a:endParaRPr>
          </a:p>
          <a:p>
            <a:pPr>
              <a:defRPr/>
            </a:pPr>
            <a:endParaRPr lang="ru-RU" dirty="0">
              <a:latin typeface="Arial" charset="0"/>
            </a:endParaRPr>
          </a:p>
          <a:p>
            <a:pPr>
              <a:defRPr/>
            </a:pPr>
            <a:r>
              <a:rPr lang="ru-RU" sz="24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Привлечение к этой работе родителей позволит укрепить взаимодействия между системой «педагоги — родители»,  и системой «воспитывающие взрослые — дети».</a:t>
            </a:r>
          </a:p>
        </p:txBody>
      </p:sp>
      <p:sp>
        <p:nvSpPr>
          <p:cNvPr id="11" name="Горизонтальный свиток 10"/>
          <p:cNvSpPr>
            <a:spLocks noChangeArrowheads="1"/>
          </p:cNvSpPr>
          <p:nvPr/>
        </p:nvSpPr>
        <p:spPr bwMode="auto">
          <a:xfrm>
            <a:off x="0" y="1563688"/>
            <a:ext cx="9144000" cy="3049587"/>
          </a:xfrm>
          <a:prstGeom prst="horizontalScroll">
            <a:avLst>
              <a:gd name="adj" fmla="val 12500"/>
            </a:avLst>
          </a:prstGeom>
          <a:solidFill>
            <a:srgbClr val="3366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dirty="0">
              <a:latin typeface="Arial" charset="0"/>
            </a:endParaRPr>
          </a:p>
          <a:p>
            <a:pPr>
              <a:defRPr/>
            </a:pPr>
            <a:endParaRPr lang="ru-RU" sz="2000" dirty="0">
              <a:latin typeface="Arial" charset="0"/>
            </a:endParaRPr>
          </a:p>
          <a:p>
            <a:pPr>
              <a:defRPr/>
            </a:pPr>
            <a:r>
              <a:rPr lang="ru-RU" sz="24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Разработка и создание собственной символики  способствуют развитию логического мышления, творчества, речи ребенка, формированию исторических представлений.</a:t>
            </a:r>
          </a:p>
          <a:p>
            <a:pPr>
              <a:defRPr/>
            </a:pPr>
            <a:endParaRPr lang="ru-RU" sz="2000" b="1" dirty="0">
              <a:latin typeface="Arial" charset="0"/>
            </a:endParaRPr>
          </a:p>
        </p:txBody>
      </p:sp>
      <p:sp>
        <p:nvSpPr>
          <p:cNvPr id="8" name="Горизонтальный свиток 7"/>
          <p:cNvSpPr>
            <a:spLocks noChangeArrowheads="1"/>
          </p:cNvSpPr>
          <p:nvPr/>
        </p:nvSpPr>
        <p:spPr bwMode="auto">
          <a:xfrm>
            <a:off x="0" y="-430213"/>
            <a:ext cx="9144000" cy="3051176"/>
          </a:xfrm>
          <a:prstGeom prst="horizontalScroll">
            <a:avLst>
              <a:gd name="adj" fmla="val 12500"/>
            </a:avLst>
          </a:prstGeom>
          <a:solidFill>
            <a:srgbClr val="00808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ru-RU" dirty="0">
              <a:latin typeface="Arial" charset="0"/>
            </a:endParaRPr>
          </a:p>
          <a:p>
            <a:pPr eaLnBrk="0" hangingPunct="0">
              <a:defRPr/>
            </a:pPr>
            <a:r>
              <a:rPr lang="ru-RU" sz="24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Осуществление этой работы с детьми дает возможность наладить диалог ребенка с культурным наследием прошлого и настоящего, разнообразить методы организации </a:t>
            </a:r>
            <a:r>
              <a:rPr lang="ru-RU" sz="2400" b="1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учебно</a:t>
            </a:r>
            <a:r>
              <a:rPr lang="ru-RU" sz="24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– познавательной деятельности.</a:t>
            </a:r>
          </a:p>
          <a:p>
            <a:pPr eaLnBrk="0" hangingPunct="0">
              <a:defRPr/>
            </a:pPr>
            <a:endParaRPr lang="ru-RU" dirty="0">
              <a:latin typeface="Arial" charset="0"/>
            </a:endParaRPr>
          </a:p>
        </p:txBody>
      </p:sp>
      <p:pic>
        <p:nvPicPr>
          <p:cNvPr id="3074" name="Picture 2" descr="C:\Users\IRBIS\Pictures\IMG_59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247651"/>
            <a:ext cx="8553450" cy="645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32" y="409666"/>
            <a:ext cx="8118809" cy="60891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нутый угол 19"/>
          <p:cNvSpPr>
            <a:spLocks noChangeArrowheads="1"/>
          </p:cNvSpPr>
          <p:nvPr/>
        </p:nvSpPr>
        <p:spPr bwMode="auto">
          <a:xfrm>
            <a:off x="568325" y="512763"/>
            <a:ext cx="7966075" cy="5776912"/>
          </a:xfrm>
          <a:prstGeom prst="foldedCorner">
            <a:avLst>
              <a:gd name="adj" fmla="val 16667"/>
            </a:avLst>
          </a:prstGeom>
          <a:solidFill>
            <a:srgbClr val="008080"/>
          </a:solidFill>
          <a:ln w="9525" algn="ctr">
            <a:solidFill>
              <a:srgbClr val="29B8FF"/>
            </a:solidFill>
            <a:round/>
            <a:headEnd/>
            <a:tailEnd/>
          </a:ln>
        </p:spPr>
        <p:txBody>
          <a:bodyPr/>
          <a:lstStyle/>
          <a:p>
            <a:pPr algn="l" eaLnBrk="0" hangingPunct="0">
              <a:defRPr/>
            </a:pPr>
            <a:endParaRPr lang="ru-RU" dirty="0">
              <a:latin typeface="Arial" charset="0"/>
              <a:cs typeface="+mn-cs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0" y="0"/>
            <a:ext cx="91440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ru-RU" sz="32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Цель проекта:</a:t>
            </a:r>
            <a:r>
              <a:rPr lang="ru-RU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ru-RU" sz="32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 Стимулировать развитие интереса родителей к совместной с ребенком</a:t>
            </a:r>
          </a:p>
          <a:p>
            <a:pPr eaLnBrk="0" hangingPunct="0">
              <a:defRPr/>
            </a:pPr>
            <a:r>
              <a:rPr lang="ru-RU" sz="32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познавательной</a:t>
            </a:r>
            <a:r>
              <a:rPr lang="ru-RU" sz="32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и продуктивной</a:t>
            </a:r>
          </a:p>
          <a:p>
            <a:pPr eaLnBrk="0" hangingPunct="0">
              <a:defRPr/>
            </a:pPr>
            <a:r>
              <a:rPr lang="ru-RU" sz="32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деятельности.</a:t>
            </a:r>
            <a:br>
              <a:rPr lang="ru-RU" sz="32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200" b="1" i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4100" name="Picture 4" descr="C:\Users\IRBIS\Pictures\IMG_62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512763"/>
            <a:ext cx="8382000" cy="577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229600" cy="1489075"/>
          </a:xfrm>
        </p:spPr>
        <p:txBody>
          <a:bodyPr anchor="b">
            <a:normAutofit fontScale="90000"/>
          </a:bodyPr>
          <a:lstStyle/>
          <a:p>
            <a:pPr marL="273050" indent="-273050" algn="ctr" eaLnBrk="1" hangingPunct="1">
              <a:spcBef>
                <a:spcPts val="575"/>
              </a:spcBef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sz="3200" b="1" i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Задачи проекта</a:t>
            </a:r>
            <a:r>
              <a:rPr lang="ru-RU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</a:t>
            </a:r>
            <a:br>
              <a:rPr lang="ru-RU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ru-RU" dirty="0" smtClean="0">
              <a:solidFill>
                <a:srgbClr val="0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AutoShape 4"/>
          <p:cNvSpPr>
            <a:spLocks noChangeArrowheads="1"/>
          </p:cNvSpPr>
          <p:nvPr/>
        </p:nvSpPr>
        <p:spPr bwMode="auto">
          <a:xfrm>
            <a:off x="0" y="900113"/>
            <a:ext cx="4405313" cy="1344612"/>
          </a:xfrm>
          <a:prstGeom prst="cube">
            <a:avLst>
              <a:gd name="adj" fmla="val 25000"/>
            </a:avLst>
          </a:prstGeom>
          <a:solidFill>
            <a:srgbClr val="008080"/>
          </a:solidFill>
          <a:ln w="9525">
            <a:solidFill>
              <a:srgbClr val="004D73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536575" indent="-514350" algn="l">
              <a:spcBef>
                <a:spcPts val="575"/>
              </a:spcBef>
              <a:defRPr/>
            </a:pPr>
            <a:r>
              <a:rPr lang="ru-RU" sz="20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Изучить теорию вопроса,</a:t>
            </a:r>
          </a:p>
          <a:p>
            <a:pPr marL="536575" indent="-514350" algn="l">
              <a:spcBef>
                <a:spcPts val="575"/>
              </a:spcBef>
              <a:defRPr/>
            </a:pPr>
            <a:r>
              <a:rPr lang="ru-RU" sz="20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подобрать методическую литературу.</a:t>
            </a:r>
            <a:endParaRPr lang="ru-RU" sz="2000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0" y="2795588"/>
            <a:ext cx="4572000" cy="1736725"/>
          </a:xfrm>
          <a:prstGeom prst="cube">
            <a:avLst>
              <a:gd name="adj" fmla="val 25000"/>
            </a:avLst>
          </a:prstGeom>
          <a:solidFill>
            <a:srgbClr val="008080"/>
          </a:solidFill>
          <a:ln w="9525">
            <a:solidFill>
              <a:srgbClr val="004D73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536575" indent="-514350" algn="l">
              <a:spcBef>
                <a:spcPts val="575"/>
              </a:spcBef>
              <a:defRPr/>
            </a:pPr>
            <a:r>
              <a:rPr lang="ru-RU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Провести педагогическую диагностику: </a:t>
            </a:r>
          </a:p>
          <a:p>
            <a:pPr marL="536575" indent="-514350" algn="l">
              <a:spcBef>
                <a:spcPts val="575"/>
              </a:spcBef>
              <a:defRPr/>
            </a:pPr>
            <a:r>
              <a:rPr lang="ru-RU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«Уровень представлений детей о </a:t>
            </a:r>
          </a:p>
          <a:p>
            <a:pPr marL="536575" indent="-514350" algn="l">
              <a:spcBef>
                <a:spcPts val="575"/>
              </a:spcBef>
              <a:defRPr/>
            </a:pPr>
            <a:r>
              <a:rPr lang="ru-RU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Российской символике». Выявить </a:t>
            </a:r>
          </a:p>
          <a:p>
            <a:pPr marL="536575" indent="-514350" algn="l">
              <a:spcBef>
                <a:spcPts val="575"/>
              </a:spcBef>
              <a:defRPr/>
            </a:pPr>
            <a:r>
              <a:rPr lang="ru-RU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мнение родителей  по данному вопросу.</a:t>
            </a:r>
            <a:endParaRPr lang="ru-RU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0" y="4911725"/>
            <a:ext cx="4405313" cy="1736725"/>
          </a:xfrm>
          <a:prstGeom prst="cube">
            <a:avLst>
              <a:gd name="adj" fmla="val 25000"/>
            </a:avLst>
          </a:prstGeom>
          <a:solidFill>
            <a:srgbClr val="008080"/>
          </a:solidFill>
          <a:ln w="9525">
            <a:solidFill>
              <a:srgbClr val="004D73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536575" indent="-514350" algn="l">
              <a:spcBef>
                <a:spcPts val="575"/>
              </a:spcBef>
              <a:defRPr/>
            </a:pPr>
            <a:r>
              <a:rPr lang="ru-RU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Разработать перспективный план по</a:t>
            </a:r>
          </a:p>
          <a:p>
            <a:pPr marL="536575" indent="-514350" algn="l">
              <a:spcBef>
                <a:spcPts val="575"/>
              </a:spcBef>
              <a:defRPr/>
            </a:pPr>
            <a:r>
              <a:rPr lang="ru-RU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патриотическому воспитанию  </a:t>
            </a:r>
          </a:p>
          <a:p>
            <a:pPr marL="536575" indent="-514350" algn="l">
              <a:spcBef>
                <a:spcPts val="575"/>
              </a:spcBef>
              <a:defRPr/>
            </a:pPr>
            <a:r>
              <a:rPr lang="ru-RU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старших дошкольников.</a:t>
            </a:r>
            <a:endParaRPr lang="ru-RU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4754563" y="900113"/>
            <a:ext cx="4389437" cy="1344612"/>
          </a:xfrm>
          <a:prstGeom prst="cube">
            <a:avLst>
              <a:gd name="adj" fmla="val 25000"/>
            </a:avLst>
          </a:prstGeom>
          <a:solidFill>
            <a:srgbClr val="008080"/>
          </a:solidFill>
          <a:ln w="9525">
            <a:solidFill>
              <a:srgbClr val="004D73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536575" indent="-514350" algn="l">
              <a:spcBef>
                <a:spcPts val="575"/>
              </a:spcBef>
              <a:defRPr/>
            </a:pPr>
            <a:r>
              <a:rPr lang="ru-RU" sz="20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Обеспечить эффективный подход</a:t>
            </a:r>
          </a:p>
          <a:p>
            <a:pPr marL="536575" indent="-514350" algn="l">
              <a:spcBef>
                <a:spcPts val="575"/>
              </a:spcBef>
              <a:defRPr/>
            </a:pPr>
            <a:r>
              <a:rPr lang="ru-RU" sz="20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в приобщении детей к знаниям</a:t>
            </a:r>
          </a:p>
          <a:p>
            <a:pPr marL="536575" indent="-514350" algn="l">
              <a:spcBef>
                <a:spcPts val="575"/>
              </a:spcBef>
              <a:defRPr/>
            </a:pPr>
            <a:r>
              <a:rPr lang="ru-RU" sz="20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Государственной символики.</a:t>
            </a: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4924425" y="2795588"/>
            <a:ext cx="4219575" cy="1736725"/>
          </a:xfrm>
          <a:prstGeom prst="cube">
            <a:avLst>
              <a:gd name="adj" fmla="val 25000"/>
            </a:avLst>
          </a:prstGeom>
          <a:solidFill>
            <a:srgbClr val="008080"/>
          </a:solidFill>
          <a:ln w="9525">
            <a:solidFill>
              <a:srgbClr val="004D73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536575" indent="-514350" algn="l">
              <a:spcBef>
                <a:spcPts val="575"/>
              </a:spcBef>
              <a:defRPr/>
            </a:pPr>
            <a:r>
              <a:rPr lang="ru-RU" sz="20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Создать условия, способствующие</a:t>
            </a:r>
          </a:p>
          <a:p>
            <a:pPr marL="536575" indent="-514350" algn="l">
              <a:spcBef>
                <a:spcPts val="575"/>
              </a:spcBef>
              <a:defRPr/>
            </a:pPr>
            <a:r>
              <a:rPr lang="ru-RU" sz="20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привлечению к творческой </a:t>
            </a:r>
          </a:p>
          <a:p>
            <a:pPr marL="536575" indent="-514350" algn="l">
              <a:spcBef>
                <a:spcPts val="575"/>
              </a:spcBef>
              <a:defRPr/>
            </a:pPr>
            <a:r>
              <a:rPr lang="ru-RU" sz="20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деятельности родителей с детьми.</a:t>
            </a:r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4754563" y="4911725"/>
            <a:ext cx="4389437" cy="1736725"/>
          </a:xfrm>
          <a:prstGeom prst="cube">
            <a:avLst>
              <a:gd name="adj" fmla="val 25000"/>
            </a:avLst>
          </a:prstGeom>
          <a:solidFill>
            <a:srgbClr val="008080"/>
          </a:solidFill>
          <a:ln w="9525">
            <a:solidFill>
              <a:srgbClr val="004D73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536575" indent="-514350">
              <a:defRPr/>
            </a:pPr>
            <a:endParaRPr lang="ru-RU" sz="1600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marL="536575" indent="-514350">
              <a:defRPr/>
            </a:pPr>
            <a:r>
              <a:rPr lang="ru-RU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Разработать методические </a:t>
            </a:r>
          </a:p>
          <a:p>
            <a:pPr marL="536575" indent="-514350">
              <a:defRPr/>
            </a:pPr>
            <a:r>
              <a:rPr lang="ru-RU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рекомендации по</a:t>
            </a:r>
          </a:p>
          <a:p>
            <a:pPr marL="536575" indent="-514350">
              <a:defRPr/>
            </a:pPr>
            <a:r>
              <a:rPr lang="ru-RU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формированию патриотизма и</a:t>
            </a:r>
          </a:p>
          <a:p>
            <a:pPr marL="536575" indent="-514350">
              <a:defRPr/>
            </a:pPr>
            <a:r>
              <a:rPr lang="ru-RU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гражданственности у детей</a:t>
            </a:r>
          </a:p>
          <a:p>
            <a:pPr marL="536575" indent="-514350">
              <a:defRPr/>
            </a:pPr>
            <a:r>
              <a:rPr lang="ru-RU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старшего дошкольного возраста.</a:t>
            </a:r>
          </a:p>
          <a:p>
            <a:pPr marL="536575" indent="-514350">
              <a:spcBef>
                <a:spcPts val="575"/>
              </a:spcBef>
              <a:defRPr/>
            </a:pPr>
            <a:endParaRPr lang="ru-RU" sz="1600" dirty="0">
              <a:solidFill>
                <a:srgbClr val="00334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152400" y="1052513"/>
            <a:ext cx="4405313" cy="1344612"/>
          </a:xfrm>
          <a:prstGeom prst="cube">
            <a:avLst>
              <a:gd name="adj" fmla="val 25000"/>
            </a:avLst>
          </a:prstGeom>
          <a:solidFill>
            <a:srgbClr val="008080"/>
          </a:solidFill>
          <a:ln w="9525">
            <a:solidFill>
              <a:srgbClr val="004D73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536575" indent="-514350" algn="l">
              <a:spcBef>
                <a:spcPts val="575"/>
              </a:spcBef>
              <a:defRPr/>
            </a:pPr>
            <a:r>
              <a:rPr lang="ru-RU" sz="20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Изучить теорию вопроса,</a:t>
            </a:r>
          </a:p>
          <a:p>
            <a:pPr marL="536575" indent="-514350" algn="l">
              <a:spcBef>
                <a:spcPts val="575"/>
              </a:spcBef>
              <a:defRPr/>
            </a:pPr>
            <a:r>
              <a:rPr lang="ru-RU" sz="20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подобрать методическую литературу.</a:t>
            </a:r>
            <a:endParaRPr lang="ru-RU" sz="2000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063" y="3144838"/>
            <a:ext cx="523875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C:\Users\IRBIS\Pictures\IMG_62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326"/>
            <a:ext cx="8743950" cy="658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7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3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5509</TotalTime>
  <Words>642</Words>
  <Application>Microsoft Office PowerPoint</Application>
  <PresentationFormat>Экран (4:3)</PresentationFormat>
  <Paragraphs>178</Paragraphs>
  <Slides>53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Волна</vt:lpstr>
      <vt:lpstr>  К чему  мы учились и научились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Задачи проекта: </vt:lpstr>
      <vt:lpstr>Презентация PowerPoint</vt:lpstr>
      <vt:lpstr>Презентация PowerPoint</vt:lpstr>
      <vt:lpstr>Прогностический  этап  Цель: построение модели проекта, прогноз результатов его реализации. </vt:lpstr>
      <vt:lpstr>Презентация PowerPoint</vt:lpstr>
      <vt:lpstr> Организационный этап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Благодарю   за  внимание 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IRBIS</dc:creator>
  <cp:lastModifiedBy>RePack by Diakov</cp:lastModifiedBy>
  <cp:revision>329</cp:revision>
  <dcterms:created xsi:type="dcterms:W3CDTF">1601-01-01T00:00:00Z</dcterms:created>
  <dcterms:modified xsi:type="dcterms:W3CDTF">2016-05-16T16:28:28Z</dcterms:modified>
</cp:coreProperties>
</file>